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8"/>
  </p:notesMasterIdLst>
  <p:handoutMasterIdLst>
    <p:handoutMasterId r:id="rId29"/>
  </p:handoutMasterIdLst>
  <p:sldIdLst>
    <p:sldId id="330" r:id="rId2"/>
    <p:sldId id="331" r:id="rId3"/>
    <p:sldId id="332" r:id="rId4"/>
    <p:sldId id="333" r:id="rId5"/>
    <p:sldId id="310" r:id="rId6"/>
    <p:sldId id="320" r:id="rId7"/>
    <p:sldId id="321" r:id="rId8"/>
    <p:sldId id="322" r:id="rId9"/>
    <p:sldId id="323" r:id="rId10"/>
    <p:sldId id="324" r:id="rId11"/>
    <p:sldId id="325" r:id="rId12"/>
    <p:sldId id="326" r:id="rId13"/>
    <p:sldId id="327" r:id="rId14"/>
    <p:sldId id="328" r:id="rId15"/>
    <p:sldId id="329" r:id="rId16"/>
    <p:sldId id="334" r:id="rId17"/>
    <p:sldId id="335" r:id="rId18"/>
    <p:sldId id="336" r:id="rId19"/>
    <p:sldId id="337" r:id="rId20"/>
    <p:sldId id="338" r:id="rId21"/>
    <p:sldId id="339" r:id="rId22"/>
    <p:sldId id="340" r:id="rId23"/>
    <p:sldId id="341" r:id="rId24"/>
    <p:sldId id="342" r:id="rId25"/>
    <p:sldId id="343" r:id="rId26"/>
    <p:sldId id="344" r:id="rId27"/>
  </p:sldIdLst>
  <p:sldSz cx="9144000" cy="5143500" type="screen16x9"/>
  <p:notesSz cx="6858000" cy="9144000"/>
  <p:embeddedFontLst>
    <p:embeddedFont>
      <p:font typeface="Malgun Gothic" panose="020B0503020000020004" pitchFamily="50" charset="-127"/>
      <p:regular r:id="rId30"/>
      <p:bold r:id="rId31"/>
    </p:embeddedFont>
    <p:embeddedFont>
      <p:font typeface="Calibri" panose="020F0502020204030204" pitchFamily="34" charset="0"/>
      <p:regular r:id="rId32"/>
      <p:bold r:id="rId33"/>
      <p:italic r:id="rId34"/>
      <p:boldItalic r:id="rId35"/>
    </p:embeddedFont>
    <p:embeddedFont>
      <p:font typeface="D2Coding" panose="020B0609020101020101" pitchFamily="49" charset="-127"/>
      <p:regular r:id="rId36"/>
      <p:bold r:id="rId37"/>
    </p:embeddedFont>
    <p:embeddedFont>
      <p:font typeface="Nunito" pitchFamily="2" charset="0"/>
      <p:regular r:id="rId38"/>
      <p:bold r:id="rId39"/>
      <p:italic r:id="rId40"/>
      <p:boldItalic r:id="rId41"/>
    </p:embeddedFont>
    <p:embeddedFont>
      <p:font typeface="Open Sans" panose="020B0606030504020204"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CA138E-0E33-4D1C-A45A-2F143132F184}">
  <a:tblStyle styleId="{1DCA138E-0E33-4D1C-A45A-2F143132F18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74"/>
  </p:normalViewPr>
  <p:slideViewPr>
    <p:cSldViewPr snapToGrid="0" snapToObjects="1">
      <p:cViewPr varScale="1">
        <p:scale>
          <a:sx n="144" d="100"/>
          <a:sy n="144" d="100"/>
        </p:scale>
        <p:origin x="92" y="308"/>
      </p:cViewPr>
      <p:guideLst/>
    </p:cSldViewPr>
  </p:slideViewPr>
  <p:notesTextViewPr>
    <p:cViewPr>
      <p:scale>
        <a:sx n="1" d="1"/>
        <a:sy n="1" d="1"/>
      </p:scale>
      <p:origin x="0" y="0"/>
    </p:cViewPr>
  </p:notesTextViewPr>
  <p:notesViewPr>
    <p:cSldViewPr snapToGrid="0" snapToObjects="1">
      <p:cViewPr varScale="1">
        <p:scale>
          <a:sx n="86" d="100"/>
          <a:sy n="86" d="100"/>
        </p:scale>
        <p:origin x="3856"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handoutMaster" Target="handoutMasters/handout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7.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a:extLst>
              <a:ext uri="{FF2B5EF4-FFF2-40B4-BE49-F238E27FC236}">
                <a16:creationId xmlns:a16="http://schemas.microsoft.com/office/drawing/2014/main" id="{B5E30098-85A7-4990-BA63-6401FDE255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a:extLst>
              <a:ext uri="{FF2B5EF4-FFF2-40B4-BE49-F238E27FC236}">
                <a16:creationId xmlns:a16="http://schemas.microsoft.com/office/drawing/2014/main" id="{C21BF0A8-A2FF-4438-AA70-0CCCC1996CB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32DE75C-D76B-447C-8317-58F045462BDF}" type="datetimeFigureOut">
              <a:rPr lang="ko-KR" altLang="en-US" smtClean="0"/>
              <a:t>2022-01-16</a:t>
            </a:fld>
            <a:endParaRPr lang="ko-KR" altLang="en-US"/>
          </a:p>
        </p:txBody>
      </p:sp>
      <p:sp>
        <p:nvSpPr>
          <p:cNvPr id="4" name="바닥글 개체 틀 3">
            <a:extLst>
              <a:ext uri="{FF2B5EF4-FFF2-40B4-BE49-F238E27FC236}">
                <a16:creationId xmlns:a16="http://schemas.microsoft.com/office/drawing/2014/main" id="{941A4244-FC6A-442E-B552-646DEE8A70E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a:extLst>
              <a:ext uri="{FF2B5EF4-FFF2-40B4-BE49-F238E27FC236}">
                <a16:creationId xmlns:a16="http://schemas.microsoft.com/office/drawing/2014/main" id="{9B3C855E-8BBB-4B07-93AB-55889D4C897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2150F7-2219-4FAD-A4A6-D62172177A33}" type="slidenum">
              <a:rPr lang="ko-KR" altLang="en-US" smtClean="0"/>
              <a:t>‹#›</a:t>
            </a:fld>
            <a:endParaRPr lang="ko-KR" altLang="en-US"/>
          </a:p>
        </p:txBody>
      </p:sp>
    </p:spTree>
    <p:extLst>
      <p:ext uri="{BB962C8B-B14F-4D97-AF65-F5344CB8AC3E}">
        <p14:creationId xmlns:p14="http://schemas.microsoft.com/office/powerpoint/2010/main" val="340468075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06152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46781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6721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30026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42837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5073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15724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6860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28271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58080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99348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06234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93932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81383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9025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7421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10586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0003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58809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02543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09429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2202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99766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87914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3508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08aea85b7_0_20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f08aea85b7_0_20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94832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102"/>
        <p:cNvGrpSpPr/>
        <p:nvPr/>
      </p:nvGrpSpPr>
      <p:grpSpPr>
        <a:xfrm>
          <a:off x="0" y="0"/>
          <a:ext cx="0" cy="0"/>
          <a:chOff x="0" y="0"/>
          <a:chExt cx="0" cy="0"/>
        </a:xfrm>
      </p:grpSpPr>
      <p:cxnSp>
        <p:nvCxnSpPr>
          <p:cNvPr id="104" name="Google Shape;104;p14"/>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105" name="Google Shape;105;p14"/>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sp>
        <p:nvSpPr>
          <p:cNvPr id="106" name="Google Shape;106;p14"/>
          <p:cNvSpPr txBox="1">
            <a:spLocks noGrp="1"/>
          </p:cNvSpPr>
          <p:nvPr>
            <p:ph type="title"/>
          </p:nvPr>
        </p:nvSpPr>
        <p:spPr>
          <a:xfrm>
            <a:off x="1426675" y="1953622"/>
            <a:ext cx="2505600" cy="36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5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7" name="Google Shape;107;p14"/>
          <p:cNvSpPr txBox="1">
            <a:spLocks noGrp="1"/>
          </p:cNvSpPr>
          <p:nvPr>
            <p:ph type="title" idx="2"/>
          </p:nvPr>
        </p:nvSpPr>
        <p:spPr>
          <a:xfrm>
            <a:off x="5211701" y="1953622"/>
            <a:ext cx="2505600" cy="36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5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8" name="Google Shape;108;p14"/>
          <p:cNvSpPr txBox="1">
            <a:spLocks noGrp="1"/>
          </p:cNvSpPr>
          <p:nvPr>
            <p:ph type="subTitle" idx="1"/>
          </p:nvPr>
        </p:nvSpPr>
        <p:spPr>
          <a:xfrm>
            <a:off x="4998950" y="2581475"/>
            <a:ext cx="29313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b="0"/>
            </a:lvl1pPr>
            <a:lvl2pPr lvl="1" algn="ctr" rtl="0">
              <a:lnSpc>
                <a:spcPct val="100000"/>
              </a:lnSpc>
              <a:spcBef>
                <a:spcPts val="160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9" name="Google Shape;109;p14"/>
          <p:cNvSpPr txBox="1">
            <a:spLocks noGrp="1"/>
          </p:cNvSpPr>
          <p:nvPr>
            <p:ph type="subTitle" idx="3"/>
          </p:nvPr>
        </p:nvSpPr>
        <p:spPr>
          <a:xfrm>
            <a:off x="1213900" y="2581475"/>
            <a:ext cx="29313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b="0"/>
            </a:lvl1pPr>
            <a:lvl2pPr lvl="1" algn="ctr" rtl="0">
              <a:lnSpc>
                <a:spcPct val="100000"/>
              </a:lnSpc>
              <a:spcBef>
                <a:spcPts val="160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0" name="Google Shape;110;p14"/>
          <p:cNvSpPr txBox="1">
            <a:spLocks noGrp="1"/>
          </p:cNvSpPr>
          <p:nvPr>
            <p:ph type="title" idx="4"/>
          </p:nvPr>
        </p:nvSpPr>
        <p:spPr>
          <a:xfrm>
            <a:off x="720000" y="539400"/>
            <a:ext cx="770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111" name="Google Shape;111;p14"/>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30"/>
        <p:cNvGrpSpPr/>
        <p:nvPr/>
      </p:nvGrpSpPr>
      <p:grpSpPr>
        <a:xfrm>
          <a:off x="0" y="0"/>
          <a:ext cx="0" cy="0"/>
          <a:chOff x="0" y="0"/>
          <a:chExt cx="0" cy="0"/>
        </a:xfrm>
      </p:grpSpPr>
      <p:pic>
        <p:nvPicPr>
          <p:cNvPr id="231" name="Google Shape;231;p27"/>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232" name="Google Shape;232;p27"/>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233" name="Google Shape;233;p27"/>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cxnSp>
        <p:nvCxnSpPr>
          <p:cNvPr id="234" name="Google Shape;234;p27"/>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2"/>
        </a:solidFill>
        <a:effectLst/>
      </p:bgPr>
    </p:bg>
    <p:spTree>
      <p:nvGrpSpPr>
        <p:cNvPr id="1" name="Shape 5"/>
        <p:cNvGrpSpPr/>
        <p:nvPr/>
      </p:nvGrpSpPr>
      <p:grpSpPr>
        <a:xfrm>
          <a:off x="0" y="0"/>
          <a:ext cx="0" cy="0"/>
          <a:chOff x="0" y="0"/>
          <a:chExt cx="0" cy="0"/>
        </a:xfrm>
      </p:grpSpPr>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alibri"/>
              <a:buChar char="●"/>
              <a:defRPr>
                <a:solidFill>
                  <a:schemeClr val="dk1"/>
                </a:solidFill>
                <a:latin typeface="Calibri"/>
                <a:ea typeface="Calibri"/>
                <a:cs typeface="Calibri"/>
                <a:sym typeface="Calibri"/>
              </a:defRPr>
            </a:lvl1pPr>
            <a:lvl2pPr marL="914400" lvl="1"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2pPr>
            <a:lvl3pPr marL="1371600" lvl="2"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3pPr>
            <a:lvl4pPr marL="1828800" lvl="3"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4pPr>
            <a:lvl5pPr marL="2286000" lvl="4"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5pPr>
            <a:lvl6pPr marL="2743200" lvl="5"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6pPr>
            <a:lvl7pPr marL="3200400" lvl="6"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7pPr>
            <a:lvl8pPr marL="3657600" lvl="7"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8pPr>
            <a:lvl9pPr marL="4114800" lvl="8" indent="-317500">
              <a:lnSpc>
                <a:spcPct val="115000"/>
              </a:lnSpc>
              <a:spcBef>
                <a:spcPts val="1600"/>
              </a:spcBef>
              <a:spcAft>
                <a:spcPts val="1600"/>
              </a:spcAft>
              <a:buClr>
                <a:schemeClr val="dk1"/>
              </a:buClr>
              <a:buSzPts val="1400"/>
              <a:buFont typeface="Calibri"/>
              <a:buChar char="■"/>
              <a:defRPr>
                <a:solidFill>
                  <a:schemeClr val="dk1"/>
                </a:solidFill>
                <a:latin typeface="Calibri"/>
                <a:ea typeface="Calibri"/>
                <a:cs typeface="Calibri"/>
                <a:sym typeface="Calibri"/>
              </a:defRPr>
            </a:lvl9pPr>
          </a:lstStyle>
          <a:p>
            <a:endParaRPr/>
          </a:p>
        </p:txBody>
      </p:sp>
      <p:sp>
        <p:nvSpPr>
          <p:cNvPr id="4" name="사각형: 잘린 위쪽 모서리 3">
            <a:extLst>
              <a:ext uri="{FF2B5EF4-FFF2-40B4-BE49-F238E27FC236}">
                <a16:creationId xmlns:a16="http://schemas.microsoft.com/office/drawing/2014/main" id="{EA6CF15E-F700-456B-A0F2-D53CC49D2D8D}"/>
              </a:ext>
            </a:extLst>
          </p:cNvPr>
          <p:cNvSpPr/>
          <p:nvPr userDrawn="1"/>
        </p:nvSpPr>
        <p:spPr>
          <a:xfrm>
            <a:off x="1" y="1017600"/>
            <a:ext cx="9914374" cy="4125900"/>
          </a:xfrm>
          <a:prstGeom prst="snip2SameRect">
            <a:avLst/>
          </a:prstGeom>
          <a:solidFill>
            <a:schemeClr val="accent6">
              <a:lumMod val="9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cSld>
  <p:clrMap bg1="lt1" tx1="dk1" bg2="dk2" tx2="lt2" accent1="accent1" accent2="accent2" accent3="accent3" accent4="accent4" accent5="accent5" accent6="accent6" hlink="hlink" folHlink="folHlink"/>
  <p:sldLayoutIdLst>
    <p:sldLayoutId id="2147483658" r:id="rId1"/>
    <p:sldLayoutId id="2147483660" r:id="rId2"/>
    <p:sldLayoutId id="2147483673"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docs.docker.com/reference/"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hub.docker.com/"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2.sv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docs.docker.com/develop/develop-images/multistage-build/#before-multi-stage-builds"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namu.wiki/w/Alpine%20Linux/" TargetMode="Externa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pic>
        <p:nvPicPr>
          <p:cNvPr id="3" name="그림 2">
            <a:extLst>
              <a:ext uri="{FF2B5EF4-FFF2-40B4-BE49-F238E27FC236}">
                <a16:creationId xmlns:a16="http://schemas.microsoft.com/office/drawing/2014/main" id="{4CDCB070-C931-4AC6-B6A3-6A5E047A8B0D}"/>
              </a:ext>
            </a:extLst>
          </p:cNvPr>
          <p:cNvPicPr>
            <a:picLocks noChangeAspect="1"/>
          </p:cNvPicPr>
          <p:nvPr/>
        </p:nvPicPr>
        <p:blipFill>
          <a:blip r:embed="rId3"/>
          <a:stretch>
            <a:fillRect/>
          </a:stretch>
        </p:blipFill>
        <p:spPr>
          <a:xfrm>
            <a:off x="1396133" y="1155439"/>
            <a:ext cx="6351734" cy="3592699"/>
          </a:xfrm>
          <a:prstGeom prst="rect">
            <a:avLst/>
          </a:prstGeom>
        </p:spPr>
      </p:pic>
      <p:sp>
        <p:nvSpPr>
          <p:cNvPr id="4" name="직사각형 3">
            <a:extLst>
              <a:ext uri="{FF2B5EF4-FFF2-40B4-BE49-F238E27FC236}">
                <a16:creationId xmlns:a16="http://schemas.microsoft.com/office/drawing/2014/main" id="{834279A6-D531-4BFD-820F-01D58197F03A}"/>
              </a:ext>
            </a:extLst>
          </p:cNvPr>
          <p:cNvSpPr/>
          <p:nvPr/>
        </p:nvSpPr>
        <p:spPr>
          <a:xfrm>
            <a:off x="3541627" y="3528246"/>
            <a:ext cx="2488953" cy="35683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Google Shape;481;p40">
            <a:extLst>
              <a:ext uri="{FF2B5EF4-FFF2-40B4-BE49-F238E27FC236}">
                <a16:creationId xmlns:a16="http://schemas.microsoft.com/office/drawing/2014/main" id="{DCB48631-CB6A-49E4-89CA-7906BB0F7ED5}"/>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altLang="ko-KR" sz="2000" b="1" dirty="0">
                <a:solidFill>
                  <a:srgbClr val="0070C0"/>
                </a:solidFill>
                <a:latin typeface="+mn-lt"/>
                <a:ea typeface="+mn-ea"/>
              </a:rPr>
              <a:t>Docker</a:t>
            </a:r>
            <a:r>
              <a:rPr lang="ko-KR" altLang="en-US" sz="2000" b="1" dirty="0">
                <a:solidFill>
                  <a:srgbClr val="0070C0"/>
                </a:solidFill>
                <a:latin typeface="+mn-lt"/>
                <a:ea typeface="+mn-ea"/>
              </a:rPr>
              <a:t> 환경 준비 </a:t>
            </a:r>
            <a:r>
              <a:rPr lang="en-US" altLang="ko-KR" sz="2000" b="1" dirty="0">
                <a:solidFill>
                  <a:srgbClr val="0070C0"/>
                </a:solidFill>
                <a:latin typeface="+mn-lt"/>
                <a:ea typeface="+mn-ea"/>
              </a:rPr>
              <a:t>#1</a:t>
            </a:r>
            <a:endParaRPr sz="2000" b="1" dirty="0">
              <a:solidFill>
                <a:srgbClr val="0070C0"/>
              </a:solidFill>
              <a:latin typeface="+mn-lt"/>
              <a:ea typeface="+mn-ea"/>
            </a:endParaRPr>
          </a:p>
        </p:txBody>
      </p:sp>
      <p:sp>
        <p:nvSpPr>
          <p:cNvPr id="10" name="Google Shape;315;p33">
            <a:extLst>
              <a:ext uri="{FF2B5EF4-FFF2-40B4-BE49-F238E27FC236}">
                <a16:creationId xmlns:a16="http://schemas.microsoft.com/office/drawing/2014/main" id="{5301DAA9-DAF5-44A5-B375-DAF4FFA244C6}"/>
              </a:ext>
            </a:extLst>
          </p:cNvPr>
          <p:cNvSpPr txBox="1"/>
          <p:nvPr/>
        </p:nvSpPr>
        <p:spPr>
          <a:xfrm>
            <a:off x="5806486" y="1055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Tree>
    <p:extLst>
      <p:ext uri="{BB962C8B-B14F-4D97-AF65-F5344CB8AC3E}">
        <p14:creationId xmlns:p14="http://schemas.microsoft.com/office/powerpoint/2010/main" val="34172335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pic>
        <p:nvPicPr>
          <p:cNvPr id="4" name="그림 3">
            <a:extLst>
              <a:ext uri="{FF2B5EF4-FFF2-40B4-BE49-F238E27FC236}">
                <a16:creationId xmlns:a16="http://schemas.microsoft.com/office/drawing/2014/main" id="{2AB01A23-EC00-4466-8F89-65C7F600E20E}"/>
              </a:ext>
            </a:extLst>
          </p:cNvPr>
          <p:cNvPicPr>
            <a:picLocks noChangeAspect="1"/>
          </p:cNvPicPr>
          <p:nvPr/>
        </p:nvPicPr>
        <p:blipFill>
          <a:blip r:embed="rId3"/>
          <a:stretch>
            <a:fillRect/>
          </a:stretch>
        </p:blipFill>
        <p:spPr>
          <a:xfrm>
            <a:off x="0" y="1696688"/>
            <a:ext cx="3436953" cy="1448848"/>
          </a:xfrm>
          <a:prstGeom prst="rect">
            <a:avLst/>
          </a:prstGeom>
        </p:spPr>
      </p:pic>
      <p:pic>
        <p:nvPicPr>
          <p:cNvPr id="8" name="그림 7">
            <a:extLst>
              <a:ext uri="{FF2B5EF4-FFF2-40B4-BE49-F238E27FC236}">
                <a16:creationId xmlns:a16="http://schemas.microsoft.com/office/drawing/2014/main" id="{30A83AB3-4E9B-4BA4-BF32-BFFD749003EE}"/>
              </a:ext>
            </a:extLst>
          </p:cNvPr>
          <p:cNvPicPr>
            <a:picLocks noChangeAspect="1"/>
          </p:cNvPicPr>
          <p:nvPr/>
        </p:nvPicPr>
        <p:blipFill>
          <a:blip r:embed="rId4"/>
          <a:stretch>
            <a:fillRect/>
          </a:stretch>
        </p:blipFill>
        <p:spPr>
          <a:xfrm>
            <a:off x="3172129" y="1229868"/>
            <a:ext cx="5783275" cy="3273552"/>
          </a:xfrm>
          <a:prstGeom prst="rect">
            <a:avLst/>
          </a:prstGeom>
        </p:spPr>
      </p:pic>
      <p:sp>
        <p:nvSpPr>
          <p:cNvPr id="9" name="직사각형 8">
            <a:extLst>
              <a:ext uri="{FF2B5EF4-FFF2-40B4-BE49-F238E27FC236}">
                <a16:creationId xmlns:a16="http://schemas.microsoft.com/office/drawing/2014/main" id="{2B6EACF1-65D4-44CE-94AB-70CB89C9CB6B}"/>
              </a:ext>
            </a:extLst>
          </p:cNvPr>
          <p:cNvSpPr/>
          <p:nvPr/>
        </p:nvSpPr>
        <p:spPr>
          <a:xfrm>
            <a:off x="4443984" y="1952244"/>
            <a:ext cx="4434840" cy="3246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Google Shape;315;p33">
            <a:extLst>
              <a:ext uri="{FF2B5EF4-FFF2-40B4-BE49-F238E27FC236}">
                <a16:creationId xmlns:a16="http://schemas.microsoft.com/office/drawing/2014/main" id="{8F3460BA-F776-40A3-84F5-FC53D2EBBB9A}"/>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11" name="Google Shape;481;p40">
            <a:extLst>
              <a:ext uri="{FF2B5EF4-FFF2-40B4-BE49-F238E27FC236}">
                <a16:creationId xmlns:a16="http://schemas.microsoft.com/office/drawing/2014/main" id="{CCF943DB-4F09-4369-922D-BA5B705813FF}"/>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Docker </a:t>
            </a:r>
            <a:r>
              <a:rPr lang="ko-KR" altLang="en-US" sz="2000" b="1" dirty="0">
                <a:solidFill>
                  <a:srgbClr val="0070C0"/>
                </a:solidFill>
                <a:latin typeface="+mn-lt"/>
                <a:ea typeface="+mn-ea"/>
              </a:rPr>
              <a:t>컨테이너 실행</a:t>
            </a:r>
            <a:endParaRPr sz="2000" b="1" dirty="0">
              <a:solidFill>
                <a:srgbClr val="0070C0"/>
              </a:solidFill>
              <a:latin typeface="+mn-lt"/>
              <a:ea typeface="+mn-ea"/>
            </a:endParaRPr>
          </a:p>
        </p:txBody>
      </p:sp>
    </p:spTree>
    <p:extLst>
      <p:ext uri="{BB962C8B-B14F-4D97-AF65-F5344CB8AC3E}">
        <p14:creationId xmlns:p14="http://schemas.microsoft.com/office/powerpoint/2010/main" val="3415969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sp>
        <p:nvSpPr>
          <p:cNvPr id="2" name="TextBox 1">
            <a:extLst>
              <a:ext uri="{FF2B5EF4-FFF2-40B4-BE49-F238E27FC236}">
                <a16:creationId xmlns:a16="http://schemas.microsoft.com/office/drawing/2014/main" id="{B2139832-8959-4C68-9C6F-851FE76F4488}"/>
              </a:ext>
            </a:extLst>
          </p:cNvPr>
          <p:cNvSpPr txBox="1"/>
          <p:nvPr/>
        </p:nvSpPr>
        <p:spPr>
          <a:xfrm>
            <a:off x="720000" y="1193292"/>
            <a:ext cx="7395300" cy="3308598"/>
          </a:xfrm>
          <a:prstGeom prst="rect">
            <a:avLst/>
          </a:prstGeom>
          <a:noFill/>
        </p:spPr>
        <p:txBody>
          <a:bodyPr wrap="square" rtlCol="0">
            <a:spAutoFit/>
          </a:bodyPr>
          <a:lstStyle/>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run --name my-nginx -d nginx</a:t>
            </a:r>
          </a:p>
          <a:p>
            <a:r>
              <a:rPr lang="en-US" altLang="ko-KR" sz="1100" dirty="0">
                <a:latin typeface="D2Coding" panose="020B0609020101020101" pitchFamily="49" charset="-127"/>
                <a:ea typeface="D2Coding" panose="020B0609020101020101" pitchFamily="49" charset="-127"/>
              </a:rPr>
              <a:t>Unable to find image '</a:t>
            </a:r>
            <a:r>
              <a:rPr lang="en-US" altLang="ko-KR" sz="1100" dirty="0" err="1">
                <a:latin typeface="D2Coding" panose="020B0609020101020101" pitchFamily="49" charset="-127"/>
                <a:ea typeface="D2Coding" panose="020B0609020101020101" pitchFamily="49" charset="-127"/>
              </a:rPr>
              <a:t>nginx:latest</a:t>
            </a:r>
            <a:r>
              <a:rPr lang="en-US" altLang="ko-KR" sz="1100" dirty="0">
                <a:latin typeface="D2Coding" panose="020B0609020101020101" pitchFamily="49" charset="-127"/>
                <a:ea typeface="D2Coding" panose="020B0609020101020101" pitchFamily="49" charset="-127"/>
              </a:rPr>
              <a:t>' locally</a:t>
            </a:r>
          </a:p>
          <a:p>
            <a:r>
              <a:rPr lang="en-US" altLang="ko-KR" sz="1100" dirty="0">
                <a:latin typeface="D2Coding" panose="020B0609020101020101" pitchFamily="49" charset="-127"/>
                <a:ea typeface="D2Coding" panose="020B0609020101020101" pitchFamily="49" charset="-127"/>
              </a:rPr>
              <a:t>latest: Pulling from library/nginx</a:t>
            </a:r>
          </a:p>
          <a:p>
            <a:r>
              <a:rPr lang="en-US" altLang="ko-KR" sz="1100" dirty="0">
                <a:latin typeface="D2Coding" panose="020B0609020101020101" pitchFamily="49" charset="-127"/>
                <a:ea typeface="D2Coding" panose="020B0609020101020101" pitchFamily="49" charset="-127"/>
              </a:rPr>
              <a:t>a2abf6c4d29d: Pull complete</a:t>
            </a:r>
          </a:p>
          <a:p>
            <a:r>
              <a:rPr lang="en-US" altLang="ko-KR" sz="1100" dirty="0">
                <a:latin typeface="D2Coding" panose="020B0609020101020101" pitchFamily="49" charset="-127"/>
                <a:ea typeface="D2Coding" panose="020B0609020101020101" pitchFamily="49" charset="-127"/>
              </a:rPr>
              <a:t>a9edb18cadd1: Pull complete</a:t>
            </a:r>
          </a:p>
          <a:p>
            <a:r>
              <a:rPr lang="en-US" altLang="ko-KR" sz="1100" dirty="0">
                <a:latin typeface="D2Coding" panose="020B0609020101020101" pitchFamily="49" charset="-127"/>
                <a:ea typeface="D2Coding" panose="020B0609020101020101" pitchFamily="49" charset="-127"/>
              </a:rPr>
              <a:t>589b7251471a: Pull complete</a:t>
            </a:r>
          </a:p>
          <a:p>
            <a:r>
              <a:rPr lang="en-US" altLang="ko-KR" sz="1100" dirty="0">
                <a:latin typeface="D2Coding" panose="020B0609020101020101" pitchFamily="49" charset="-127"/>
                <a:ea typeface="D2Coding" panose="020B0609020101020101" pitchFamily="49" charset="-127"/>
              </a:rPr>
              <a:t>186b1aaa4aa6: Pull complete</a:t>
            </a:r>
          </a:p>
          <a:p>
            <a:r>
              <a:rPr lang="en-US" altLang="ko-KR" sz="1100" dirty="0">
                <a:latin typeface="D2Coding" panose="020B0609020101020101" pitchFamily="49" charset="-127"/>
                <a:ea typeface="D2Coding" panose="020B0609020101020101" pitchFamily="49" charset="-127"/>
              </a:rPr>
              <a:t>b4df32aa5a72: Pull complete</a:t>
            </a:r>
          </a:p>
          <a:p>
            <a:r>
              <a:rPr lang="en-US" altLang="ko-KR" sz="1100" dirty="0">
                <a:latin typeface="D2Coding" panose="020B0609020101020101" pitchFamily="49" charset="-127"/>
                <a:ea typeface="D2Coding" panose="020B0609020101020101" pitchFamily="49" charset="-127"/>
              </a:rPr>
              <a:t>a0bcbecc962e: Pull complete</a:t>
            </a:r>
          </a:p>
          <a:p>
            <a:r>
              <a:rPr lang="en-US" altLang="ko-KR" sz="1100" dirty="0">
                <a:latin typeface="D2Coding" panose="020B0609020101020101" pitchFamily="49" charset="-127"/>
                <a:ea typeface="D2Coding" panose="020B0609020101020101" pitchFamily="49" charset="-127"/>
              </a:rPr>
              <a:t>Digest: sha256:0d17b565c37bcbd895e9d92315a05c1c3c9a29f762b011a10c54a66cd53c9b31</a:t>
            </a:r>
          </a:p>
          <a:p>
            <a:r>
              <a:rPr lang="en-US" altLang="ko-KR" sz="1100" dirty="0">
                <a:latin typeface="D2Coding" panose="020B0609020101020101" pitchFamily="49" charset="-127"/>
                <a:ea typeface="D2Coding" panose="020B0609020101020101" pitchFamily="49" charset="-127"/>
              </a:rPr>
              <a:t>Status: Downloaded newer image for </a:t>
            </a:r>
            <a:r>
              <a:rPr lang="en-US" altLang="ko-KR" sz="1100" dirty="0" err="1">
                <a:latin typeface="D2Coding" panose="020B0609020101020101" pitchFamily="49" charset="-127"/>
                <a:ea typeface="D2Coding" panose="020B0609020101020101" pitchFamily="49" charset="-127"/>
              </a:rPr>
              <a:t>nginx:latest</a:t>
            </a:r>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28617e6e7e4ca2dc5f264c55f7e6855bfdaa12b1047943e921c4b4a7f5570dfb</a:t>
            </a: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stop my-nginx</a:t>
            </a:r>
          </a:p>
          <a:p>
            <a:r>
              <a:rPr lang="en-US" altLang="ko-KR" sz="1100" dirty="0">
                <a:latin typeface="D2Coding" panose="020B0609020101020101" pitchFamily="49" charset="-127"/>
                <a:ea typeface="D2Coding" panose="020B0609020101020101" pitchFamily="49" charset="-127"/>
              </a:rPr>
              <a:t>my-nginx</a:t>
            </a: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a:t>
            </a:r>
            <a:r>
              <a:rPr lang="ko-KR" altLang="en-US" sz="1100" dirty="0">
                <a:solidFill>
                  <a:srgbClr val="FF0000"/>
                </a:solidFill>
                <a:highlight>
                  <a:srgbClr val="FFFF00"/>
                </a:highlight>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start</a:t>
            </a:r>
            <a:r>
              <a:rPr lang="ko-KR" altLang="en-US" sz="1100" dirty="0">
                <a:solidFill>
                  <a:srgbClr val="FF0000"/>
                </a:solidFill>
                <a:highlight>
                  <a:srgbClr val="FFFF00"/>
                </a:highlight>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my-nginx</a:t>
            </a:r>
          </a:p>
          <a:p>
            <a:r>
              <a:rPr lang="en-US" altLang="ko-KR" sz="1100" dirty="0">
                <a:latin typeface="D2Coding" panose="020B0609020101020101" pitchFamily="49" charset="-127"/>
                <a:ea typeface="D2Coding" panose="020B0609020101020101" pitchFamily="49" charset="-127"/>
              </a:rPr>
              <a:t>my-nginx</a:t>
            </a: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a:t>
            </a:r>
            <a:r>
              <a:rPr lang="ko-KR" altLang="en-US" sz="1100" dirty="0">
                <a:solidFill>
                  <a:srgbClr val="FF0000"/>
                </a:solidFill>
                <a:highlight>
                  <a:srgbClr val="FFFF00"/>
                </a:highlight>
                <a:latin typeface="D2Coding" panose="020B0609020101020101" pitchFamily="49" charset="-127"/>
                <a:ea typeface="D2Coding" panose="020B0609020101020101" pitchFamily="49" charset="-127"/>
              </a:rPr>
              <a:t>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ps</a:t>
            </a:r>
            <a:endParaRPr lang="en-US" altLang="ko-KR" sz="1100" dirty="0">
              <a:solidFill>
                <a:srgbClr val="FF0000"/>
              </a:solidFill>
              <a:highlight>
                <a:srgbClr val="FFFF00"/>
              </a:highlight>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CONTAINER ID   IMAGE     COMMAND                  CREATED         STATUS         PORTS     NAMES</a:t>
            </a:r>
          </a:p>
          <a:p>
            <a:r>
              <a:rPr lang="en-US" altLang="ko-KR" sz="1100" dirty="0">
                <a:latin typeface="D2Coding" panose="020B0609020101020101" pitchFamily="49" charset="-127"/>
                <a:ea typeface="D2Coding" panose="020B0609020101020101" pitchFamily="49" charset="-127"/>
              </a:rPr>
              <a:t>2ac80ecd3b3a   nginx     "/docker-</a:t>
            </a:r>
            <a:r>
              <a:rPr lang="en-US" altLang="ko-KR" sz="1100" dirty="0" err="1">
                <a:latin typeface="D2Coding" panose="020B0609020101020101" pitchFamily="49" charset="-127"/>
                <a:ea typeface="D2Coding" panose="020B0609020101020101" pitchFamily="49" charset="-127"/>
              </a:rPr>
              <a:t>entrypoint</a:t>
            </a:r>
            <a:r>
              <a:rPr lang="en-US" altLang="ko-KR" sz="1100" dirty="0">
                <a:latin typeface="D2Coding" panose="020B0609020101020101" pitchFamily="49" charset="-127"/>
                <a:ea typeface="D2Coding" panose="020B0609020101020101" pitchFamily="49" charset="-127"/>
              </a:rPr>
              <a:t>.…"   5 seconds ago   Up 7 seconds   </a:t>
            </a:r>
            <a:r>
              <a:rPr lang="en-US" altLang="ko-KR" sz="1100" dirty="0">
                <a:solidFill>
                  <a:srgbClr val="FF0000"/>
                </a:solidFill>
                <a:latin typeface="D2Coding" panose="020B0609020101020101" pitchFamily="49" charset="-127"/>
                <a:ea typeface="D2Coding" panose="020B0609020101020101" pitchFamily="49" charset="-127"/>
              </a:rPr>
              <a:t>80</a:t>
            </a:r>
            <a:r>
              <a:rPr lang="en-US" altLang="ko-KR" sz="1100" dirty="0">
                <a:latin typeface="D2Coding" panose="020B0609020101020101" pitchFamily="49" charset="-127"/>
                <a:ea typeface="D2Coding" panose="020B0609020101020101" pitchFamily="49" charset="-127"/>
              </a:rPr>
              <a:t>/</a:t>
            </a:r>
            <a:r>
              <a:rPr lang="en-US" altLang="ko-KR" sz="1100" dirty="0" err="1">
                <a:latin typeface="D2Coding" panose="020B0609020101020101" pitchFamily="49" charset="-127"/>
                <a:ea typeface="D2Coding" panose="020B0609020101020101" pitchFamily="49" charset="-127"/>
              </a:rPr>
              <a:t>tcp</a:t>
            </a:r>
            <a:r>
              <a:rPr lang="en-US" altLang="ko-KR" sz="1100" dirty="0">
                <a:latin typeface="D2Coding" panose="020B0609020101020101" pitchFamily="49" charset="-127"/>
                <a:ea typeface="D2Coding" panose="020B0609020101020101" pitchFamily="49" charset="-127"/>
              </a:rPr>
              <a:t>    my-nginx</a:t>
            </a:r>
            <a:endParaRPr lang="ko-KR" altLang="en-US" sz="1100" dirty="0">
              <a:latin typeface="D2Coding" panose="020B0609020101020101" pitchFamily="49" charset="-127"/>
              <a:ea typeface="D2Coding" panose="020B0609020101020101" pitchFamily="49" charset="-127"/>
            </a:endParaRPr>
          </a:p>
        </p:txBody>
      </p:sp>
      <p:sp>
        <p:nvSpPr>
          <p:cNvPr id="5" name="사각형: 둥근 모서리 4">
            <a:extLst>
              <a:ext uri="{FF2B5EF4-FFF2-40B4-BE49-F238E27FC236}">
                <a16:creationId xmlns:a16="http://schemas.microsoft.com/office/drawing/2014/main" id="{1A92827C-A274-4D66-B282-1B0A026A26EB}"/>
              </a:ext>
            </a:extLst>
          </p:cNvPr>
          <p:cNvSpPr/>
          <p:nvPr/>
        </p:nvSpPr>
        <p:spPr>
          <a:xfrm>
            <a:off x="5762950" y="1868944"/>
            <a:ext cx="2114271" cy="4638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ln w="0"/>
                <a:solidFill>
                  <a:schemeClr val="tx1"/>
                </a:solidFill>
                <a:effectLst>
                  <a:outerShdw blurRad="38100" dist="19050" dir="2700000" algn="tl" rotWithShape="0">
                    <a:schemeClr val="dk1">
                      <a:alpha val="40000"/>
                    </a:schemeClr>
                  </a:outerShdw>
                </a:effectLst>
              </a:rPr>
              <a:t>Docker Desktop </a:t>
            </a:r>
            <a:r>
              <a:rPr lang="ko-KR" altLang="en-US" dirty="0">
                <a:ln w="0"/>
                <a:solidFill>
                  <a:schemeClr val="tx1"/>
                </a:solidFill>
                <a:effectLst>
                  <a:outerShdw blurRad="38100" dist="19050" dir="2700000" algn="tl" rotWithShape="0">
                    <a:schemeClr val="dk1">
                      <a:alpha val="40000"/>
                    </a:schemeClr>
                  </a:outerShdw>
                </a:effectLst>
              </a:rPr>
              <a:t>확인</a:t>
            </a:r>
            <a:endParaRPr lang="ko-KR" altLang="en-US" dirty="0"/>
          </a:p>
        </p:txBody>
      </p:sp>
      <p:cxnSp>
        <p:nvCxnSpPr>
          <p:cNvPr id="7" name="직선 화살표 연결선 6">
            <a:extLst>
              <a:ext uri="{FF2B5EF4-FFF2-40B4-BE49-F238E27FC236}">
                <a16:creationId xmlns:a16="http://schemas.microsoft.com/office/drawing/2014/main" id="{AA31E620-602D-4838-8B97-663F08EC83C4}"/>
              </a:ext>
            </a:extLst>
          </p:cNvPr>
          <p:cNvCxnSpPr>
            <a:endCxn id="5" idx="0"/>
          </p:cNvCxnSpPr>
          <p:nvPr/>
        </p:nvCxnSpPr>
        <p:spPr>
          <a:xfrm>
            <a:off x="3702205" y="1289081"/>
            <a:ext cx="3117881" cy="5798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직선 화살표 연결선 8">
            <a:extLst>
              <a:ext uri="{FF2B5EF4-FFF2-40B4-BE49-F238E27FC236}">
                <a16:creationId xmlns:a16="http://schemas.microsoft.com/office/drawing/2014/main" id="{89C4DCD3-9A5F-4AA3-81FA-453D30242636}"/>
              </a:ext>
            </a:extLst>
          </p:cNvPr>
          <p:cNvCxnSpPr>
            <a:endCxn id="5" idx="2"/>
          </p:cNvCxnSpPr>
          <p:nvPr/>
        </p:nvCxnSpPr>
        <p:spPr>
          <a:xfrm flipV="1">
            <a:off x="2488952" y="2332835"/>
            <a:ext cx="4331134" cy="1186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Google Shape;315;p33">
            <a:extLst>
              <a:ext uri="{FF2B5EF4-FFF2-40B4-BE49-F238E27FC236}">
                <a16:creationId xmlns:a16="http://schemas.microsoft.com/office/drawing/2014/main" id="{48C7AD05-CD02-49F3-AB4A-CF054453CDAA}"/>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11" name="Google Shape;481;p40">
            <a:extLst>
              <a:ext uri="{FF2B5EF4-FFF2-40B4-BE49-F238E27FC236}">
                <a16:creationId xmlns:a16="http://schemas.microsoft.com/office/drawing/2014/main" id="{E0D41631-BB05-46AD-A4EB-BAB479B54559}"/>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ko-KR" altLang="en-US" sz="2000" b="1" dirty="0">
                <a:solidFill>
                  <a:srgbClr val="0070C0"/>
                </a:solidFill>
                <a:latin typeface="+mn-lt"/>
                <a:ea typeface="+mn-ea"/>
              </a:rPr>
              <a:t>컨테이너 </a:t>
            </a:r>
            <a:r>
              <a:rPr lang="en-US" altLang="ko-KR" sz="2000" b="1" dirty="0">
                <a:solidFill>
                  <a:srgbClr val="0070C0"/>
                </a:solidFill>
                <a:latin typeface="+mn-lt"/>
                <a:ea typeface="+mn-ea"/>
              </a:rPr>
              <a:t>run/stop/restart</a:t>
            </a:r>
            <a:endParaRPr sz="2000" b="1" dirty="0">
              <a:solidFill>
                <a:srgbClr val="0070C0"/>
              </a:solidFill>
              <a:latin typeface="+mn-lt"/>
              <a:ea typeface="+mn-ea"/>
            </a:endParaRPr>
          </a:p>
        </p:txBody>
      </p:sp>
      <p:sp>
        <p:nvSpPr>
          <p:cNvPr id="4" name="제목 3">
            <a:extLst>
              <a:ext uri="{FF2B5EF4-FFF2-40B4-BE49-F238E27FC236}">
                <a16:creationId xmlns:a16="http://schemas.microsoft.com/office/drawing/2014/main" id="{6C819B1B-13ED-4850-A810-B182786E21FD}"/>
              </a:ext>
            </a:extLst>
          </p:cNvPr>
          <p:cNvSpPr>
            <a:spLocks noGrp="1"/>
          </p:cNvSpPr>
          <p:nvPr>
            <p:ph type="title" idx="4"/>
          </p:nvPr>
        </p:nvSpPr>
        <p:spPr/>
        <p:txBody>
          <a:bodyPr/>
          <a:lstStyle/>
          <a:p>
            <a:endParaRPr lang="ko-KR" altLang="en-US"/>
          </a:p>
        </p:txBody>
      </p:sp>
    </p:spTree>
    <p:extLst>
      <p:ext uri="{BB962C8B-B14F-4D97-AF65-F5344CB8AC3E}">
        <p14:creationId xmlns:p14="http://schemas.microsoft.com/office/powerpoint/2010/main" val="1595518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sp>
        <p:nvSpPr>
          <p:cNvPr id="2" name="TextBox 1">
            <a:extLst>
              <a:ext uri="{FF2B5EF4-FFF2-40B4-BE49-F238E27FC236}">
                <a16:creationId xmlns:a16="http://schemas.microsoft.com/office/drawing/2014/main" id="{B2139832-8959-4C68-9C6F-851FE76F4488}"/>
              </a:ext>
            </a:extLst>
          </p:cNvPr>
          <p:cNvSpPr txBox="1"/>
          <p:nvPr/>
        </p:nvSpPr>
        <p:spPr>
          <a:xfrm>
            <a:off x="720000" y="1193292"/>
            <a:ext cx="7395300" cy="769441"/>
          </a:xfrm>
          <a:prstGeom prst="rect">
            <a:avLst/>
          </a:prstGeom>
          <a:noFill/>
        </p:spPr>
        <p:txBody>
          <a:bodyPr wrap="square" rtlCol="0">
            <a:spAutoFit/>
          </a:bodyPr>
          <a:lstStyle/>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rm my-nginx  </a:t>
            </a:r>
          </a:p>
          <a:p>
            <a:r>
              <a:rPr lang="en-US" altLang="ko-KR" sz="1100" dirty="0">
                <a:latin typeface="D2Coding" panose="020B0609020101020101" pitchFamily="49" charset="-127"/>
                <a:ea typeface="D2Coding" panose="020B0609020101020101" pitchFamily="49" charset="-127"/>
              </a:rPr>
              <a:t>my-nginx</a:t>
            </a: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run –d –p 8080:80 --name</a:t>
            </a:r>
            <a:r>
              <a:rPr lang="ko-KR" altLang="en-US" sz="1100" dirty="0">
                <a:solidFill>
                  <a:srgbClr val="FF0000"/>
                </a:solidFill>
                <a:highlight>
                  <a:srgbClr val="FFFF00"/>
                </a:highlight>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my-nginx</a:t>
            </a:r>
            <a:r>
              <a:rPr lang="ko-KR" altLang="en-US" sz="1100" dirty="0">
                <a:solidFill>
                  <a:srgbClr val="FF0000"/>
                </a:solidFill>
                <a:highlight>
                  <a:srgbClr val="FFFF00"/>
                </a:highlight>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nginx</a:t>
            </a:r>
          </a:p>
          <a:p>
            <a:r>
              <a:rPr lang="en-US" altLang="ko-KR" sz="1100" dirty="0">
                <a:latin typeface="D2Coding" panose="020B0609020101020101" pitchFamily="49" charset="-127"/>
                <a:ea typeface="D2Coding" panose="020B0609020101020101" pitchFamily="49" charset="-127"/>
              </a:rPr>
              <a:t>4b023818e8a3198dd0a9ce55d3e4cd412af2fa4bd4a5131d80988de57429e371</a:t>
            </a:r>
            <a:endParaRPr lang="ko-KR" altLang="en-US" sz="1100" dirty="0">
              <a:latin typeface="D2Coding" panose="020B0609020101020101" pitchFamily="49" charset="-127"/>
              <a:ea typeface="D2Coding" panose="020B0609020101020101" pitchFamily="49" charset="-127"/>
            </a:endParaRPr>
          </a:p>
        </p:txBody>
      </p:sp>
      <p:sp>
        <p:nvSpPr>
          <p:cNvPr id="5" name="사각형: 둥근 모서리 4">
            <a:extLst>
              <a:ext uri="{FF2B5EF4-FFF2-40B4-BE49-F238E27FC236}">
                <a16:creationId xmlns:a16="http://schemas.microsoft.com/office/drawing/2014/main" id="{1A92827C-A274-4D66-B282-1B0A026A26EB}"/>
              </a:ext>
            </a:extLst>
          </p:cNvPr>
          <p:cNvSpPr/>
          <p:nvPr/>
        </p:nvSpPr>
        <p:spPr>
          <a:xfrm>
            <a:off x="5762950" y="1868944"/>
            <a:ext cx="2814568" cy="4638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ln w="0"/>
                <a:solidFill>
                  <a:schemeClr val="tx1"/>
                </a:solidFill>
                <a:effectLst>
                  <a:outerShdw blurRad="38100" dist="19050" dir="2700000" algn="tl" rotWithShape="0">
                    <a:schemeClr val="dk1">
                      <a:alpha val="40000"/>
                    </a:schemeClr>
                  </a:outerShdw>
                </a:effectLst>
              </a:rPr>
              <a:t>[</a:t>
            </a:r>
            <a:r>
              <a:rPr lang="ko-KR" altLang="en-US" dirty="0">
                <a:ln w="0"/>
                <a:solidFill>
                  <a:schemeClr val="tx1"/>
                </a:solidFill>
                <a:effectLst>
                  <a:outerShdw blurRad="38100" dist="19050" dir="2700000" algn="tl" rotWithShape="0">
                    <a:schemeClr val="dk1">
                      <a:alpha val="40000"/>
                    </a:schemeClr>
                  </a:outerShdw>
                </a:effectLst>
              </a:rPr>
              <a:t>외부포트</a:t>
            </a:r>
            <a:r>
              <a:rPr lang="en-US" altLang="ko-KR" dirty="0">
                <a:ln w="0"/>
                <a:solidFill>
                  <a:schemeClr val="tx1"/>
                </a:solidFill>
                <a:effectLst>
                  <a:outerShdw blurRad="38100" dist="19050" dir="2700000" algn="tl" rotWithShape="0">
                    <a:schemeClr val="dk1">
                      <a:alpha val="40000"/>
                    </a:schemeClr>
                  </a:outerShdw>
                </a:effectLst>
              </a:rPr>
              <a:t>]:[</a:t>
            </a:r>
            <a:r>
              <a:rPr lang="ko-KR" altLang="en-US" dirty="0">
                <a:ln w="0"/>
                <a:solidFill>
                  <a:schemeClr val="tx1"/>
                </a:solidFill>
                <a:effectLst>
                  <a:outerShdw blurRad="38100" dist="19050" dir="2700000" algn="tl" rotWithShape="0">
                    <a:schemeClr val="dk1">
                      <a:alpha val="40000"/>
                    </a:schemeClr>
                  </a:outerShdw>
                </a:effectLst>
              </a:rPr>
              <a:t>컨테이너 내부 포트</a:t>
            </a:r>
            <a:r>
              <a:rPr lang="en-US" altLang="ko-KR" dirty="0">
                <a:ln w="0"/>
                <a:solidFill>
                  <a:schemeClr val="tx1"/>
                </a:solidFill>
                <a:effectLst>
                  <a:outerShdw blurRad="38100" dist="19050" dir="2700000" algn="tl" rotWithShape="0">
                    <a:schemeClr val="dk1">
                      <a:alpha val="40000"/>
                    </a:schemeClr>
                  </a:outerShdw>
                </a:effectLst>
              </a:rPr>
              <a:t>]</a:t>
            </a:r>
            <a:endParaRPr lang="ko-KR" altLang="en-US" dirty="0"/>
          </a:p>
        </p:txBody>
      </p:sp>
      <p:cxnSp>
        <p:nvCxnSpPr>
          <p:cNvPr id="9" name="직선 화살표 연결선 8">
            <a:extLst>
              <a:ext uri="{FF2B5EF4-FFF2-40B4-BE49-F238E27FC236}">
                <a16:creationId xmlns:a16="http://schemas.microsoft.com/office/drawing/2014/main" id="{89C4DCD3-9A5F-4AA3-81FA-453D30242636}"/>
              </a:ext>
            </a:extLst>
          </p:cNvPr>
          <p:cNvCxnSpPr>
            <a:cxnSpLocks/>
            <a:endCxn id="5" idx="1"/>
          </p:cNvCxnSpPr>
          <p:nvPr/>
        </p:nvCxnSpPr>
        <p:spPr>
          <a:xfrm>
            <a:off x="2413124" y="1708367"/>
            <a:ext cx="3349826" cy="392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 name="그림 10">
            <a:extLst>
              <a:ext uri="{FF2B5EF4-FFF2-40B4-BE49-F238E27FC236}">
                <a16:creationId xmlns:a16="http://schemas.microsoft.com/office/drawing/2014/main" id="{EE927B09-567F-4865-A790-ACEC3CA5F13B}"/>
              </a:ext>
            </a:extLst>
          </p:cNvPr>
          <p:cNvPicPr>
            <a:picLocks noChangeAspect="1"/>
          </p:cNvPicPr>
          <p:nvPr/>
        </p:nvPicPr>
        <p:blipFill>
          <a:blip r:embed="rId3"/>
          <a:stretch>
            <a:fillRect/>
          </a:stretch>
        </p:blipFill>
        <p:spPr>
          <a:xfrm>
            <a:off x="1552248" y="2477808"/>
            <a:ext cx="6133171" cy="1829866"/>
          </a:xfrm>
          <a:prstGeom prst="rect">
            <a:avLst/>
          </a:prstGeom>
        </p:spPr>
      </p:pic>
      <p:sp>
        <p:nvSpPr>
          <p:cNvPr id="10" name="Google Shape;315;p33">
            <a:extLst>
              <a:ext uri="{FF2B5EF4-FFF2-40B4-BE49-F238E27FC236}">
                <a16:creationId xmlns:a16="http://schemas.microsoft.com/office/drawing/2014/main" id="{A19577F3-452D-4EEB-9B66-DD69CB4B112B}"/>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12" name="Google Shape;481;p40">
            <a:extLst>
              <a:ext uri="{FF2B5EF4-FFF2-40B4-BE49-F238E27FC236}">
                <a16:creationId xmlns:a16="http://schemas.microsoft.com/office/drawing/2014/main" id="{55F8A1C3-6BBF-4EA3-BB02-6A643785F474}"/>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Port Expose</a:t>
            </a:r>
            <a:endParaRPr sz="2000" b="1" dirty="0">
              <a:solidFill>
                <a:srgbClr val="0070C0"/>
              </a:solidFill>
              <a:latin typeface="+mn-lt"/>
              <a:ea typeface="+mn-ea"/>
            </a:endParaRPr>
          </a:p>
        </p:txBody>
      </p:sp>
    </p:spTree>
    <p:extLst>
      <p:ext uri="{BB962C8B-B14F-4D97-AF65-F5344CB8AC3E}">
        <p14:creationId xmlns:p14="http://schemas.microsoft.com/office/powerpoint/2010/main" val="22091774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sp>
        <p:nvSpPr>
          <p:cNvPr id="2" name="TextBox 1">
            <a:extLst>
              <a:ext uri="{FF2B5EF4-FFF2-40B4-BE49-F238E27FC236}">
                <a16:creationId xmlns:a16="http://schemas.microsoft.com/office/drawing/2014/main" id="{B2139832-8959-4C68-9C6F-851FE76F4488}"/>
              </a:ext>
            </a:extLst>
          </p:cNvPr>
          <p:cNvSpPr txBox="1"/>
          <p:nvPr/>
        </p:nvSpPr>
        <p:spPr>
          <a:xfrm>
            <a:off x="720000" y="1193292"/>
            <a:ext cx="7395300" cy="1615827"/>
          </a:xfrm>
          <a:prstGeom prst="rect">
            <a:avLst/>
          </a:prstGeom>
          <a:noFill/>
        </p:spPr>
        <p:txBody>
          <a:bodyPr wrap="square" rtlCol="0">
            <a:spAutoFit/>
          </a:bodyPr>
          <a:lstStyle/>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exec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ti</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 my-nginx bash</a:t>
            </a:r>
          </a:p>
          <a:p>
            <a:r>
              <a:rPr lang="en-US" altLang="ko-KR" sz="1100" dirty="0">
                <a:solidFill>
                  <a:schemeClr val="tx1"/>
                </a:solidFill>
                <a:latin typeface="D2Coding" panose="020B0609020101020101" pitchFamily="49" charset="-127"/>
                <a:ea typeface="D2Coding" panose="020B0609020101020101" pitchFamily="49" charset="-127"/>
              </a:rPr>
              <a:t>root@9b74722f16bc:/# ls</a:t>
            </a:r>
          </a:p>
          <a:p>
            <a:r>
              <a:rPr lang="en-US" altLang="ko-KR" sz="1100" dirty="0">
                <a:solidFill>
                  <a:schemeClr val="tx1"/>
                </a:solidFill>
                <a:latin typeface="D2Coding" panose="020B0609020101020101" pitchFamily="49" charset="-127"/>
                <a:ea typeface="D2Coding" panose="020B0609020101020101" pitchFamily="49" charset="-127"/>
              </a:rPr>
              <a:t>bin   dev                  docker-entrypoint.sh  home  lib64  </a:t>
            </a:r>
            <a:r>
              <a:rPr lang="en-US" altLang="ko-KR" sz="1100" dirty="0" err="1">
                <a:solidFill>
                  <a:schemeClr val="tx1"/>
                </a:solidFill>
                <a:latin typeface="D2Coding" panose="020B0609020101020101" pitchFamily="49" charset="-127"/>
                <a:ea typeface="D2Coding" panose="020B0609020101020101" pitchFamily="49" charset="-127"/>
              </a:rPr>
              <a:t>mnt</a:t>
            </a:r>
            <a:r>
              <a:rPr lang="en-US" altLang="ko-KR" sz="1100" dirty="0">
                <a:solidFill>
                  <a:schemeClr val="tx1"/>
                </a:solidFill>
                <a:latin typeface="D2Coding" panose="020B0609020101020101" pitchFamily="49" charset="-127"/>
                <a:ea typeface="D2Coding" panose="020B0609020101020101" pitchFamily="49" charset="-127"/>
              </a:rPr>
              <a:t>  proc  run   </a:t>
            </a:r>
            <a:r>
              <a:rPr lang="en-US" altLang="ko-KR" sz="1100" dirty="0" err="1">
                <a:solidFill>
                  <a:schemeClr val="tx1"/>
                </a:solidFill>
                <a:latin typeface="D2Coding" panose="020B0609020101020101" pitchFamily="49" charset="-127"/>
                <a:ea typeface="D2Coding" panose="020B0609020101020101" pitchFamily="49" charset="-127"/>
              </a:rPr>
              <a:t>srv</a:t>
            </a:r>
            <a:r>
              <a:rPr lang="en-US" altLang="ko-KR" sz="1100" dirty="0">
                <a:solidFill>
                  <a:schemeClr val="tx1"/>
                </a:solidFill>
                <a:latin typeface="D2Coding" panose="020B0609020101020101" pitchFamily="49" charset="-127"/>
                <a:ea typeface="D2Coding" panose="020B0609020101020101" pitchFamily="49" charset="-127"/>
              </a:rPr>
              <a:t>  </a:t>
            </a:r>
            <a:r>
              <a:rPr lang="en-US" altLang="ko-KR" sz="1100" dirty="0" err="1">
                <a:solidFill>
                  <a:schemeClr val="tx1"/>
                </a:solidFill>
                <a:latin typeface="D2Coding" panose="020B0609020101020101" pitchFamily="49" charset="-127"/>
                <a:ea typeface="D2Coding" panose="020B0609020101020101" pitchFamily="49" charset="-127"/>
              </a:rPr>
              <a:t>tmp</a:t>
            </a:r>
            <a:r>
              <a:rPr lang="en-US" altLang="ko-KR" sz="1100" dirty="0">
                <a:solidFill>
                  <a:schemeClr val="tx1"/>
                </a:solidFill>
                <a:latin typeface="D2Coding" panose="020B0609020101020101" pitchFamily="49" charset="-127"/>
                <a:ea typeface="D2Coding" panose="020B0609020101020101" pitchFamily="49" charset="-127"/>
              </a:rPr>
              <a:t>  var</a:t>
            </a:r>
          </a:p>
          <a:p>
            <a:r>
              <a:rPr lang="en-US" altLang="ko-KR" sz="1100" dirty="0">
                <a:solidFill>
                  <a:schemeClr val="tx1"/>
                </a:solidFill>
                <a:latin typeface="D2Coding" panose="020B0609020101020101" pitchFamily="49" charset="-127"/>
                <a:ea typeface="D2Coding" panose="020B0609020101020101" pitchFamily="49" charset="-127"/>
              </a:rPr>
              <a:t>boot  docker-</a:t>
            </a:r>
            <a:r>
              <a:rPr lang="en-US" altLang="ko-KR" sz="1100" dirty="0" err="1">
                <a:solidFill>
                  <a:schemeClr val="tx1"/>
                </a:solidFill>
                <a:latin typeface="D2Coding" panose="020B0609020101020101" pitchFamily="49" charset="-127"/>
                <a:ea typeface="D2Coding" panose="020B0609020101020101" pitchFamily="49" charset="-127"/>
              </a:rPr>
              <a:t>entrypoint.d</a:t>
            </a:r>
            <a:r>
              <a:rPr lang="en-US" altLang="ko-KR" sz="1100" dirty="0">
                <a:solidFill>
                  <a:schemeClr val="tx1"/>
                </a:solidFill>
                <a:latin typeface="D2Coding" panose="020B0609020101020101" pitchFamily="49" charset="-127"/>
                <a:ea typeface="D2Coding" panose="020B0609020101020101" pitchFamily="49" charset="-127"/>
              </a:rPr>
              <a:t>  </a:t>
            </a:r>
            <a:r>
              <a:rPr lang="en-US" altLang="ko-KR" sz="1100" dirty="0" err="1">
                <a:solidFill>
                  <a:schemeClr val="tx1"/>
                </a:solidFill>
                <a:latin typeface="D2Coding" panose="020B0609020101020101" pitchFamily="49" charset="-127"/>
                <a:ea typeface="D2Coding" panose="020B0609020101020101" pitchFamily="49" charset="-127"/>
              </a:rPr>
              <a:t>etc</a:t>
            </a:r>
            <a:r>
              <a:rPr lang="en-US" altLang="ko-KR" sz="1100" dirty="0">
                <a:solidFill>
                  <a:schemeClr val="tx1"/>
                </a:solidFill>
                <a:latin typeface="D2Coding" panose="020B0609020101020101" pitchFamily="49" charset="-127"/>
                <a:ea typeface="D2Coding" panose="020B0609020101020101" pitchFamily="49" charset="-127"/>
              </a:rPr>
              <a:t>                   lib   media  opt  root  </a:t>
            </a:r>
            <a:r>
              <a:rPr lang="en-US" altLang="ko-KR" sz="1100" dirty="0" err="1">
                <a:solidFill>
                  <a:schemeClr val="tx1"/>
                </a:solidFill>
                <a:latin typeface="D2Coding" panose="020B0609020101020101" pitchFamily="49" charset="-127"/>
                <a:ea typeface="D2Coding" panose="020B0609020101020101" pitchFamily="49" charset="-127"/>
              </a:rPr>
              <a:t>sbin</a:t>
            </a:r>
            <a:r>
              <a:rPr lang="en-US" altLang="ko-KR" sz="1100" dirty="0">
                <a:solidFill>
                  <a:schemeClr val="tx1"/>
                </a:solidFill>
                <a:latin typeface="D2Coding" panose="020B0609020101020101" pitchFamily="49" charset="-127"/>
                <a:ea typeface="D2Coding" panose="020B0609020101020101" pitchFamily="49" charset="-127"/>
              </a:rPr>
              <a:t>  sys  </a:t>
            </a:r>
            <a:r>
              <a:rPr lang="en-US" altLang="ko-KR" sz="1100" dirty="0" err="1">
                <a:solidFill>
                  <a:schemeClr val="tx1"/>
                </a:solidFill>
                <a:latin typeface="D2Coding" panose="020B0609020101020101" pitchFamily="49" charset="-127"/>
                <a:ea typeface="D2Coding" panose="020B0609020101020101" pitchFamily="49" charset="-127"/>
              </a:rPr>
              <a:t>usr</a:t>
            </a:r>
            <a:endParaRPr lang="en-US" altLang="ko-KR" sz="1100" dirty="0">
              <a:solidFill>
                <a:schemeClr val="tx1"/>
              </a:solidFill>
              <a:latin typeface="D2Coding" panose="020B0609020101020101" pitchFamily="49" charset="-127"/>
              <a:ea typeface="D2Coding" panose="020B0609020101020101" pitchFamily="49" charset="-127"/>
            </a:endParaRPr>
          </a:p>
          <a:p>
            <a:r>
              <a:rPr lang="en-US" altLang="ko-KR" sz="1100" dirty="0">
                <a:solidFill>
                  <a:schemeClr val="tx1"/>
                </a:solidFill>
                <a:latin typeface="D2Coding" panose="020B0609020101020101" pitchFamily="49" charset="-127"/>
                <a:ea typeface="D2Coding" panose="020B0609020101020101" pitchFamily="49" charset="-127"/>
              </a:rPr>
              <a:t>root@9b74722f16bc:/#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cd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usr</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/share/nginx/html/</a:t>
            </a:r>
          </a:p>
          <a:p>
            <a:r>
              <a:rPr lang="en-US" altLang="ko-KR" sz="1100" dirty="0">
                <a:solidFill>
                  <a:schemeClr val="tx1"/>
                </a:solidFill>
                <a:latin typeface="D2Coding" panose="020B0609020101020101" pitchFamily="49" charset="-127"/>
                <a:ea typeface="D2Coding" panose="020B0609020101020101" pitchFamily="49" charset="-127"/>
              </a:rPr>
              <a:t>root@9b74722f16bc:/</a:t>
            </a:r>
            <a:r>
              <a:rPr lang="en-US" altLang="ko-KR" sz="1100" dirty="0" err="1">
                <a:solidFill>
                  <a:schemeClr val="tx1"/>
                </a:solidFill>
                <a:latin typeface="D2Coding" panose="020B0609020101020101" pitchFamily="49" charset="-127"/>
                <a:ea typeface="D2Coding" panose="020B0609020101020101" pitchFamily="49" charset="-127"/>
              </a:rPr>
              <a:t>usr</a:t>
            </a:r>
            <a:r>
              <a:rPr lang="en-US" altLang="ko-KR" sz="1100" dirty="0">
                <a:solidFill>
                  <a:schemeClr val="tx1"/>
                </a:solidFill>
                <a:latin typeface="D2Coding" panose="020B0609020101020101" pitchFamily="49" charset="-127"/>
                <a:ea typeface="D2Coding" panose="020B0609020101020101" pitchFamily="49" charset="-127"/>
              </a:rPr>
              <a:t>/share/nginx/html#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ls</a:t>
            </a:r>
          </a:p>
          <a:p>
            <a:r>
              <a:rPr lang="en-US" altLang="ko-KR" sz="1100" dirty="0">
                <a:solidFill>
                  <a:schemeClr val="tx1"/>
                </a:solidFill>
                <a:latin typeface="D2Coding" panose="020B0609020101020101" pitchFamily="49" charset="-127"/>
                <a:ea typeface="D2Coding" panose="020B0609020101020101" pitchFamily="49" charset="-127"/>
              </a:rPr>
              <a:t>50x.html  index.html</a:t>
            </a:r>
          </a:p>
          <a:p>
            <a:r>
              <a:rPr lang="en-US" altLang="ko-KR" sz="1100" dirty="0">
                <a:solidFill>
                  <a:schemeClr val="tx1"/>
                </a:solidFill>
                <a:latin typeface="D2Coding" panose="020B0609020101020101" pitchFamily="49" charset="-127"/>
                <a:ea typeface="D2Coding" panose="020B0609020101020101" pitchFamily="49" charset="-127"/>
              </a:rPr>
              <a:t>root@9b74722f16bc:/</a:t>
            </a:r>
            <a:r>
              <a:rPr lang="en-US" altLang="ko-KR" sz="1100" dirty="0" err="1">
                <a:solidFill>
                  <a:schemeClr val="tx1"/>
                </a:solidFill>
                <a:latin typeface="D2Coding" panose="020B0609020101020101" pitchFamily="49" charset="-127"/>
                <a:ea typeface="D2Coding" panose="020B0609020101020101" pitchFamily="49" charset="-127"/>
              </a:rPr>
              <a:t>usr</a:t>
            </a:r>
            <a:r>
              <a:rPr lang="en-US" altLang="ko-KR" sz="1100" dirty="0">
                <a:solidFill>
                  <a:schemeClr val="tx1"/>
                </a:solidFill>
                <a:latin typeface="D2Coding" panose="020B0609020101020101" pitchFamily="49" charset="-127"/>
                <a:ea typeface="D2Coding" panose="020B0609020101020101" pitchFamily="49" charset="-127"/>
              </a:rPr>
              <a:t>/share/nginx/html#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echo "Hello World" &gt; index.html</a:t>
            </a:r>
          </a:p>
          <a:p>
            <a:r>
              <a:rPr lang="en-US" altLang="ko-KR" sz="1100" dirty="0">
                <a:solidFill>
                  <a:schemeClr val="tx1"/>
                </a:solidFill>
                <a:latin typeface="D2Coding" panose="020B0609020101020101" pitchFamily="49" charset="-127"/>
                <a:ea typeface="D2Coding" panose="020B0609020101020101" pitchFamily="49" charset="-127"/>
              </a:rPr>
              <a:t>root@9b74722f16bc:/</a:t>
            </a:r>
            <a:r>
              <a:rPr lang="en-US" altLang="ko-KR" sz="1100" dirty="0" err="1">
                <a:solidFill>
                  <a:schemeClr val="tx1"/>
                </a:solidFill>
                <a:latin typeface="D2Coding" panose="020B0609020101020101" pitchFamily="49" charset="-127"/>
                <a:ea typeface="D2Coding" panose="020B0609020101020101" pitchFamily="49" charset="-127"/>
              </a:rPr>
              <a:t>usr</a:t>
            </a:r>
            <a:r>
              <a:rPr lang="en-US" altLang="ko-KR" sz="1100" dirty="0">
                <a:solidFill>
                  <a:schemeClr val="tx1"/>
                </a:solidFill>
                <a:latin typeface="D2Coding" panose="020B0609020101020101" pitchFamily="49" charset="-127"/>
                <a:ea typeface="D2Coding" panose="020B0609020101020101" pitchFamily="49" charset="-127"/>
              </a:rPr>
              <a:t>/share/nginx/html# &lt;Ctrl + d&gt;</a:t>
            </a:r>
          </a:p>
        </p:txBody>
      </p:sp>
      <p:pic>
        <p:nvPicPr>
          <p:cNvPr id="4" name="그림 3">
            <a:extLst>
              <a:ext uri="{FF2B5EF4-FFF2-40B4-BE49-F238E27FC236}">
                <a16:creationId xmlns:a16="http://schemas.microsoft.com/office/drawing/2014/main" id="{AEE6B33E-4010-434D-B789-155D31184237}"/>
              </a:ext>
            </a:extLst>
          </p:cNvPr>
          <p:cNvPicPr>
            <a:picLocks noChangeAspect="1"/>
          </p:cNvPicPr>
          <p:nvPr/>
        </p:nvPicPr>
        <p:blipFill>
          <a:blip r:embed="rId3"/>
          <a:stretch>
            <a:fillRect/>
          </a:stretch>
        </p:blipFill>
        <p:spPr>
          <a:xfrm>
            <a:off x="864871" y="3122473"/>
            <a:ext cx="7203688" cy="724595"/>
          </a:xfrm>
          <a:prstGeom prst="rect">
            <a:avLst/>
          </a:prstGeom>
        </p:spPr>
      </p:pic>
      <p:sp>
        <p:nvSpPr>
          <p:cNvPr id="6" name="TextBox 5">
            <a:extLst>
              <a:ext uri="{FF2B5EF4-FFF2-40B4-BE49-F238E27FC236}">
                <a16:creationId xmlns:a16="http://schemas.microsoft.com/office/drawing/2014/main" id="{AC0D0F0F-5ABA-49EB-82D2-8A125DD3C0F6}"/>
              </a:ext>
            </a:extLst>
          </p:cNvPr>
          <p:cNvSpPr txBox="1"/>
          <p:nvPr/>
        </p:nvSpPr>
        <p:spPr>
          <a:xfrm>
            <a:off x="3983216" y="3568390"/>
            <a:ext cx="3563929" cy="461665"/>
          </a:xfrm>
          <a:prstGeom prst="rect">
            <a:avLst/>
          </a:prstGeom>
          <a:noFill/>
        </p:spPr>
        <p:txBody>
          <a:bodyPr wrap="square" rtlCol="0">
            <a:spAutoFit/>
          </a:bodyPr>
          <a:lstStyle/>
          <a:p>
            <a:r>
              <a:rPr lang="en-US" altLang="ko-KR" sz="1200" dirty="0"/>
              <a:t>-t : </a:t>
            </a:r>
            <a:r>
              <a:rPr lang="ko-KR" altLang="en-US" sz="1200" dirty="0"/>
              <a:t>가상 </a:t>
            </a:r>
            <a:r>
              <a:rPr lang="en-US" altLang="ko-KR" sz="1200" dirty="0" err="1"/>
              <a:t>tty</a:t>
            </a:r>
            <a:r>
              <a:rPr lang="ko-KR" altLang="en-US" sz="1200" dirty="0"/>
              <a:t>를 사용</a:t>
            </a:r>
            <a:br>
              <a:rPr lang="en-US" altLang="ko-KR" sz="1200" dirty="0"/>
            </a:br>
            <a:r>
              <a:rPr lang="en-US" altLang="ko-KR" sz="1200" dirty="0"/>
              <a:t>-</a:t>
            </a:r>
            <a:r>
              <a:rPr lang="en-US" altLang="ko-KR" sz="1200" dirty="0" err="1"/>
              <a:t>i</a:t>
            </a:r>
            <a:r>
              <a:rPr lang="en-US" altLang="ko-KR" sz="1200" dirty="0"/>
              <a:t> : </a:t>
            </a:r>
            <a:r>
              <a:rPr lang="ko-KR" altLang="en-US" sz="1200" dirty="0"/>
              <a:t>표준 입출력을 사용</a:t>
            </a:r>
          </a:p>
        </p:txBody>
      </p:sp>
      <p:cxnSp>
        <p:nvCxnSpPr>
          <p:cNvPr id="8" name="직선 화살표 연결선 7">
            <a:extLst>
              <a:ext uri="{FF2B5EF4-FFF2-40B4-BE49-F238E27FC236}">
                <a16:creationId xmlns:a16="http://schemas.microsoft.com/office/drawing/2014/main" id="{2AC3316D-CA62-49EE-9F6E-23AC48315E42}"/>
              </a:ext>
            </a:extLst>
          </p:cNvPr>
          <p:cNvCxnSpPr>
            <a:endCxn id="6" idx="1"/>
          </p:cNvCxnSpPr>
          <p:nvPr/>
        </p:nvCxnSpPr>
        <p:spPr>
          <a:xfrm>
            <a:off x="1940312" y="1351528"/>
            <a:ext cx="2042904" cy="24476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Google Shape;315;p33">
            <a:extLst>
              <a:ext uri="{FF2B5EF4-FFF2-40B4-BE49-F238E27FC236}">
                <a16:creationId xmlns:a16="http://schemas.microsoft.com/office/drawing/2014/main" id="{573CAE6B-770C-4748-9ED7-E164182B2280}"/>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10" name="Google Shape;481;p40">
            <a:extLst>
              <a:ext uri="{FF2B5EF4-FFF2-40B4-BE49-F238E27FC236}">
                <a16:creationId xmlns:a16="http://schemas.microsoft.com/office/drawing/2014/main" id="{04AE950A-827C-4A50-9F7A-DB397C286012}"/>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Welcome </a:t>
            </a:r>
            <a:r>
              <a:rPr lang="ko-KR" altLang="en-US" sz="2000" b="1" dirty="0">
                <a:solidFill>
                  <a:srgbClr val="0070C0"/>
                </a:solidFill>
                <a:latin typeface="+mn-lt"/>
                <a:ea typeface="+mn-ea"/>
              </a:rPr>
              <a:t>메시지 변경</a:t>
            </a:r>
            <a:endParaRPr sz="2000" b="1" dirty="0">
              <a:solidFill>
                <a:srgbClr val="0070C0"/>
              </a:solidFill>
              <a:latin typeface="+mn-lt"/>
              <a:ea typeface="+mn-ea"/>
            </a:endParaRPr>
          </a:p>
        </p:txBody>
      </p:sp>
    </p:spTree>
    <p:extLst>
      <p:ext uri="{BB962C8B-B14F-4D97-AF65-F5344CB8AC3E}">
        <p14:creationId xmlns:p14="http://schemas.microsoft.com/office/powerpoint/2010/main" val="1009006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sp>
        <p:nvSpPr>
          <p:cNvPr id="2" name="TextBox 1">
            <a:extLst>
              <a:ext uri="{FF2B5EF4-FFF2-40B4-BE49-F238E27FC236}">
                <a16:creationId xmlns:a16="http://schemas.microsoft.com/office/drawing/2014/main" id="{B2139832-8959-4C68-9C6F-851FE76F4488}"/>
              </a:ext>
            </a:extLst>
          </p:cNvPr>
          <p:cNvSpPr txBox="1"/>
          <p:nvPr/>
        </p:nvSpPr>
        <p:spPr>
          <a:xfrm>
            <a:off x="720000" y="1193292"/>
            <a:ext cx="7395300" cy="3585597"/>
          </a:xfrm>
          <a:prstGeom prst="rect">
            <a:avLst/>
          </a:prstGeom>
          <a:noFill/>
        </p:spPr>
        <p:txBody>
          <a:bodyPr wrap="square" rtlCol="0">
            <a:spAutoFit/>
          </a:bodyPr>
          <a:lstStyle/>
          <a:p>
            <a:r>
              <a:rPr lang="en-US" altLang="ko-KR" sz="1100" dirty="0">
                <a:latin typeface="D2Coding" panose="020B0609020101020101" pitchFamily="49" charset="-127"/>
                <a:ea typeface="D2Coding" panose="020B0609020101020101" pitchFamily="49" charset="-127"/>
              </a:rPr>
              <a:t>$ </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docker </a:t>
            </a:r>
            <a:r>
              <a:rPr lang="en-US" altLang="ko-KR" sz="900" dirty="0" err="1">
                <a:solidFill>
                  <a:srgbClr val="FF0000"/>
                </a:solidFill>
                <a:highlight>
                  <a:srgbClr val="FFFF00"/>
                </a:highlight>
                <a:latin typeface="D2Coding" panose="020B0609020101020101" pitchFamily="49" charset="-127"/>
                <a:ea typeface="D2Coding" panose="020B0609020101020101" pitchFamily="49" charset="-127"/>
              </a:rPr>
              <a:t>ps</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 -a</a:t>
            </a:r>
          </a:p>
          <a:p>
            <a:r>
              <a:rPr lang="en-US" altLang="ko-KR" sz="900" dirty="0">
                <a:latin typeface="D2Coding" panose="020B0609020101020101" pitchFamily="49" charset="-127"/>
                <a:ea typeface="D2Coding" panose="020B0609020101020101" pitchFamily="49" charset="-127"/>
              </a:rPr>
              <a:t>CONTAINER ID   IMAGE            COMMAND                  CREATED          STATUS                     PORTS     NAMES</a:t>
            </a:r>
          </a:p>
          <a:p>
            <a:r>
              <a:rPr lang="en-US" altLang="ko-KR" sz="900" dirty="0">
                <a:solidFill>
                  <a:srgbClr val="FF0000"/>
                </a:solidFill>
                <a:latin typeface="D2Coding" panose="020B0609020101020101" pitchFamily="49" charset="-127"/>
                <a:ea typeface="D2Coding" panose="020B0609020101020101" pitchFamily="49" charset="-127"/>
              </a:rPr>
              <a:t>9b74722f16bc</a:t>
            </a:r>
            <a:r>
              <a:rPr lang="en-US" altLang="ko-KR" sz="900" dirty="0">
                <a:latin typeface="D2Coding" panose="020B0609020101020101" pitchFamily="49" charset="-127"/>
                <a:ea typeface="D2Coding" panose="020B0609020101020101" pitchFamily="49" charset="-127"/>
              </a:rPr>
              <a:t>   </a:t>
            </a:r>
            <a:r>
              <a:rPr lang="en-US" altLang="ko-KR" sz="900" dirty="0">
                <a:solidFill>
                  <a:srgbClr val="FF0000"/>
                </a:solidFill>
                <a:latin typeface="D2Coding" panose="020B0609020101020101" pitchFamily="49" charset="-127"/>
                <a:ea typeface="D2Coding" panose="020B0609020101020101" pitchFamily="49" charset="-127"/>
              </a:rPr>
              <a:t>nginx</a:t>
            </a:r>
            <a:r>
              <a:rPr lang="en-US" altLang="ko-KR" sz="900" dirty="0">
                <a:latin typeface="D2Coding" panose="020B0609020101020101" pitchFamily="49" charset="-127"/>
                <a:ea typeface="D2Coding" panose="020B0609020101020101" pitchFamily="49" charset="-127"/>
              </a:rPr>
              <a:t>            "/docker-</a:t>
            </a:r>
            <a:r>
              <a:rPr lang="en-US" altLang="ko-KR" sz="900" dirty="0" err="1">
                <a:latin typeface="D2Coding" panose="020B0609020101020101" pitchFamily="49" charset="-127"/>
                <a:ea typeface="D2Coding" panose="020B0609020101020101" pitchFamily="49" charset="-127"/>
              </a:rPr>
              <a:t>entrypoint</a:t>
            </a:r>
            <a:r>
              <a:rPr lang="en-US" altLang="ko-KR" sz="900" dirty="0">
                <a:latin typeface="D2Coding" panose="020B0609020101020101" pitchFamily="49" charset="-127"/>
                <a:ea typeface="D2Coding" panose="020B0609020101020101" pitchFamily="49" charset="-127"/>
              </a:rPr>
              <a:t>.…"   26 minutes ago   Exited (0) 3 minutes ago             </a:t>
            </a:r>
            <a:r>
              <a:rPr lang="en-US" altLang="ko-KR" sz="900" dirty="0">
                <a:solidFill>
                  <a:srgbClr val="FF0000"/>
                </a:solidFill>
                <a:latin typeface="D2Coding" panose="020B0609020101020101" pitchFamily="49" charset="-127"/>
                <a:ea typeface="D2Coding" panose="020B0609020101020101" pitchFamily="49" charset="-127"/>
              </a:rPr>
              <a:t>my-nginx</a:t>
            </a:r>
          </a:p>
          <a:p>
            <a:r>
              <a:rPr lang="en-US" altLang="ko-KR" sz="900" dirty="0">
                <a:latin typeface="D2Coding" panose="020B0609020101020101" pitchFamily="49" charset="-127"/>
                <a:ea typeface="D2Coding" panose="020B0609020101020101" pitchFamily="49" charset="-127"/>
              </a:rPr>
              <a:t>bddf0473d352   simpleecho:1.0   "echo hello"             23 hours ago     Exited (0) 2 hours ago               </a:t>
            </a:r>
            <a:r>
              <a:rPr lang="en-US" altLang="ko-KR" sz="900" dirty="0" err="1">
                <a:latin typeface="D2Coding" panose="020B0609020101020101" pitchFamily="49" charset="-127"/>
                <a:ea typeface="D2Coding" panose="020B0609020101020101" pitchFamily="49" charset="-127"/>
              </a:rPr>
              <a:t>simpledemo</a:t>
            </a:r>
            <a:endParaRPr lang="en-US" altLang="ko-KR" sz="900" dirty="0">
              <a:latin typeface="D2Coding" panose="020B0609020101020101" pitchFamily="49" charset="-127"/>
              <a:ea typeface="D2Coding" panose="020B0609020101020101" pitchFamily="49" charset="-127"/>
            </a:endParaRPr>
          </a:p>
          <a:p>
            <a:r>
              <a:rPr lang="en-US" altLang="ko-KR" sz="900" dirty="0">
                <a:latin typeface="D2Coding" panose="020B0609020101020101" pitchFamily="49" charset="-127"/>
                <a:ea typeface="D2Coding" panose="020B0609020101020101" pitchFamily="49" charset="-127"/>
              </a:rPr>
              <a:t>05b783a8f81c   simpleecho:1.0   "echo hello"             23 hours ago     Exited (0) 23 hours ago              </a:t>
            </a:r>
            <a:r>
              <a:rPr lang="en-US" altLang="ko-KR" sz="900" dirty="0" err="1">
                <a:latin typeface="D2Coding" panose="020B0609020101020101" pitchFamily="49" charset="-127"/>
                <a:ea typeface="D2Coding" panose="020B0609020101020101" pitchFamily="49" charset="-127"/>
              </a:rPr>
              <a:t>fervent_newton</a:t>
            </a:r>
            <a:endParaRPr lang="en-US" altLang="ko-KR" sz="900" dirty="0">
              <a:latin typeface="D2Coding" panose="020B0609020101020101" pitchFamily="49" charset="-127"/>
              <a:ea typeface="D2Coding" panose="020B0609020101020101" pitchFamily="49" charset="-127"/>
            </a:endParaRPr>
          </a:p>
          <a:p>
            <a:r>
              <a:rPr lang="en-US" altLang="ko-KR" sz="900" dirty="0">
                <a:solidFill>
                  <a:schemeClr val="tx1"/>
                </a:solidFill>
                <a:latin typeface="D2Coding" panose="020B0609020101020101" pitchFamily="49" charset="-127"/>
                <a:ea typeface="D2Coding" panose="020B0609020101020101" pitchFamily="49" charset="-127"/>
              </a:rPr>
              <a:t>$ </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docker stop my-nginx</a:t>
            </a:r>
          </a:p>
          <a:p>
            <a:r>
              <a:rPr lang="en-US" altLang="ko-KR" sz="900" dirty="0">
                <a:solidFill>
                  <a:schemeClr val="tx1"/>
                </a:solidFill>
                <a:latin typeface="D2Coding" panose="020B0609020101020101" pitchFamily="49" charset="-127"/>
                <a:ea typeface="D2Coding" panose="020B0609020101020101" pitchFamily="49" charset="-127"/>
              </a:rPr>
              <a:t>my-nginx</a:t>
            </a:r>
          </a:p>
          <a:p>
            <a:r>
              <a:rPr lang="en-US" altLang="ko-KR" sz="900" dirty="0">
                <a:solidFill>
                  <a:schemeClr val="tx1"/>
                </a:solidFill>
                <a:latin typeface="D2Coding" panose="020B0609020101020101" pitchFamily="49" charset="-127"/>
                <a:ea typeface="D2Coding" panose="020B0609020101020101" pitchFamily="49" charset="-127"/>
              </a:rPr>
              <a:t>$ </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docker </a:t>
            </a:r>
            <a:r>
              <a:rPr lang="en-US" altLang="ko-KR" sz="900" dirty="0" err="1">
                <a:solidFill>
                  <a:srgbClr val="FF0000"/>
                </a:solidFill>
                <a:highlight>
                  <a:srgbClr val="FFFF00"/>
                </a:highlight>
                <a:latin typeface="D2Coding" panose="020B0609020101020101" pitchFamily="49" charset="-127"/>
                <a:ea typeface="D2Coding" panose="020B0609020101020101" pitchFamily="49" charset="-127"/>
              </a:rPr>
              <a:t>rmi</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 nginx</a:t>
            </a:r>
          </a:p>
          <a:p>
            <a:r>
              <a:rPr lang="en-US" altLang="ko-KR" sz="900" dirty="0">
                <a:solidFill>
                  <a:schemeClr val="tx1"/>
                </a:solidFill>
                <a:latin typeface="D2Coding" panose="020B0609020101020101" pitchFamily="49" charset="-127"/>
                <a:ea typeface="D2Coding" panose="020B0609020101020101" pitchFamily="49" charset="-127"/>
              </a:rPr>
              <a:t>Error response from daemon: conflict: unable to remove repository reference "nginx" (must force) - container </a:t>
            </a:r>
            <a:r>
              <a:rPr lang="en-US" altLang="ko-KR" sz="900" dirty="0">
                <a:solidFill>
                  <a:srgbClr val="FF0000"/>
                </a:solidFill>
                <a:latin typeface="D2Coding" panose="020B0609020101020101" pitchFamily="49" charset="-127"/>
                <a:ea typeface="D2Coding" panose="020B0609020101020101" pitchFamily="49" charset="-127"/>
              </a:rPr>
              <a:t>9b74722f16bc</a:t>
            </a:r>
            <a:r>
              <a:rPr lang="en-US" altLang="ko-KR" sz="900" dirty="0">
                <a:solidFill>
                  <a:schemeClr val="tx1"/>
                </a:solidFill>
                <a:latin typeface="D2Coding" panose="020B0609020101020101" pitchFamily="49" charset="-127"/>
                <a:ea typeface="D2Coding" panose="020B0609020101020101" pitchFamily="49" charset="-127"/>
              </a:rPr>
              <a:t> is using its referenced image </a:t>
            </a:r>
            <a:r>
              <a:rPr lang="en-US" altLang="ko-KR" sz="900" dirty="0">
                <a:solidFill>
                  <a:srgbClr val="FF0000"/>
                </a:solidFill>
                <a:latin typeface="D2Coding" panose="020B0609020101020101" pitchFamily="49" charset="-127"/>
                <a:ea typeface="D2Coding" panose="020B0609020101020101" pitchFamily="49" charset="-127"/>
              </a:rPr>
              <a:t>605c77e624dd</a:t>
            </a:r>
          </a:p>
          <a:p>
            <a:r>
              <a:rPr lang="en-US" altLang="ko-KR" sz="900" dirty="0">
                <a:solidFill>
                  <a:schemeClr val="tx1"/>
                </a:solidFill>
                <a:latin typeface="D2Coding" panose="020B0609020101020101" pitchFamily="49" charset="-127"/>
                <a:ea typeface="D2Coding" panose="020B0609020101020101" pitchFamily="49" charset="-127"/>
              </a:rPr>
              <a:t>$ </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docker images</a:t>
            </a:r>
          </a:p>
          <a:p>
            <a:r>
              <a:rPr lang="en-US" altLang="ko-KR" sz="900" dirty="0">
                <a:solidFill>
                  <a:schemeClr val="tx1"/>
                </a:solidFill>
                <a:latin typeface="D2Coding" panose="020B0609020101020101" pitchFamily="49" charset="-127"/>
                <a:ea typeface="D2Coding" panose="020B0609020101020101" pitchFamily="49" charset="-127"/>
              </a:rPr>
              <a:t>REPOSITORY   TAG       IMAGE ID       CREATED       SIZE</a:t>
            </a:r>
          </a:p>
          <a:p>
            <a:r>
              <a:rPr lang="en-US" altLang="ko-KR" sz="900" dirty="0">
                <a:solidFill>
                  <a:schemeClr val="tx1"/>
                </a:solidFill>
                <a:latin typeface="D2Coding" panose="020B0609020101020101" pitchFamily="49" charset="-127"/>
                <a:ea typeface="D2Coding" panose="020B0609020101020101" pitchFamily="49" charset="-127"/>
              </a:rPr>
              <a:t>nginx        latest    605c77e624dd   13 days ago   141MB</a:t>
            </a:r>
          </a:p>
          <a:p>
            <a:r>
              <a:rPr lang="en-US" altLang="ko-KR" sz="900" dirty="0">
                <a:solidFill>
                  <a:schemeClr val="tx1"/>
                </a:solidFill>
                <a:latin typeface="D2Coding" panose="020B0609020101020101" pitchFamily="49" charset="-127"/>
                <a:ea typeface="D2Coding" panose="020B0609020101020101" pitchFamily="49" charset="-127"/>
              </a:rPr>
              <a:t>$ </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docker rm 9b74722f16bc</a:t>
            </a:r>
          </a:p>
          <a:p>
            <a:r>
              <a:rPr lang="en-US" altLang="ko-KR" sz="900" dirty="0">
                <a:solidFill>
                  <a:schemeClr val="tx1"/>
                </a:solidFill>
                <a:latin typeface="D2Coding" panose="020B0609020101020101" pitchFamily="49" charset="-127"/>
                <a:ea typeface="D2Coding" panose="020B0609020101020101" pitchFamily="49" charset="-127"/>
              </a:rPr>
              <a:t>9b74722f16bc</a:t>
            </a:r>
          </a:p>
          <a:p>
            <a:r>
              <a:rPr lang="en-US" altLang="ko-KR" sz="900" dirty="0">
                <a:solidFill>
                  <a:schemeClr val="tx1"/>
                </a:solidFill>
                <a:latin typeface="D2Coding" panose="020B0609020101020101" pitchFamily="49" charset="-127"/>
                <a:ea typeface="D2Coding" panose="020B0609020101020101" pitchFamily="49" charset="-127"/>
              </a:rPr>
              <a:t>$ </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docker </a:t>
            </a:r>
            <a:r>
              <a:rPr lang="en-US" altLang="ko-KR" sz="900" dirty="0" err="1">
                <a:solidFill>
                  <a:srgbClr val="FF0000"/>
                </a:solidFill>
                <a:highlight>
                  <a:srgbClr val="FFFF00"/>
                </a:highlight>
                <a:latin typeface="D2Coding" panose="020B0609020101020101" pitchFamily="49" charset="-127"/>
                <a:ea typeface="D2Coding" panose="020B0609020101020101" pitchFamily="49" charset="-127"/>
              </a:rPr>
              <a:t>rmi</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 nginx</a:t>
            </a:r>
          </a:p>
          <a:p>
            <a:r>
              <a:rPr lang="en-US" altLang="ko-KR" sz="900" dirty="0">
                <a:solidFill>
                  <a:schemeClr val="tx1"/>
                </a:solidFill>
                <a:latin typeface="D2Coding" panose="020B0609020101020101" pitchFamily="49" charset="-127"/>
                <a:ea typeface="D2Coding" panose="020B0609020101020101" pitchFamily="49" charset="-127"/>
              </a:rPr>
              <a:t>Untagged: </a:t>
            </a:r>
            <a:r>
              <a:rPr lang="en-US" altLang="ko-KR" sz="900" dirty="0" err="1">
                <a:solidFill>
                  <a:schemeClr val="tx1"/>
                </a:solidFill>
                <a:latin typeface="D2Coding" panose="020B0609020101020101" pitchFamily="49" charset="-127"/>
                <a:ea typeface="D2Coding" panose="020B0609020101020101" pitchFamily="49" charset="-127"/>
              </a:rPr>
              <a:t>nginx:latest</a:t>
            </a:r>
            <a:endParaRPr lang="en-US" altLang="ko-KR" sz="900" dirty="0">
              <a:solidFill>
                <a:schemeClr val="tx1"/>
              </a:solidFill>
              <a:latin typeface="D2Coding" panose="020B0609020101020101" pitchFamily="49" charset="-127"/>
              <a:ea typeface="D2Coding" panose="020B0609020101020101" pitchFamily="49" charset="-127"/>
            </a:endParaRPr>
          </a:p>
          <a:p>
            <a:r>
              <a:rPr lang="en-US" altLang="ko-KR" sz="900" dirty="0">
                <a:solidFill>
                  <a:schemeClr val="tx1"/>
                </a:solidFill>
                <a:latin typeface="D2Coding" panose="020B0609020101020101" pitchFamily="49" charset="-127"/>
                <a:ea typeface="D2Coding" panose="020B0609020101020101" pitchFamily="49" charset="-127"/>
              </a:rPr>
              <a:t>Untagged: nginx@sha256:0d17b565c37bcbd895e9d92315a05c1c3c9a29f762b011a10c54a66cd53c9b31</a:t>
            </a:r>
          </a:p>
          <a:p>
            <a:r>
              <a:rPr lang="en-US" altLang="ko-KR" sz="900" dirty="0">
                <a:solidFill>
                  <a:schemeClr val="tx1"/>
                </a:solidFill>
                <a:latin typeface="D2Coding" panose="020B0609020101020101" pitchFamily="49" charset="-127"/>
                <a:ea typeface="D2Coding" panose="020B0609020101020101" pitchFamily="49" charset="-127"/>
              </a:rPr>
              <a:t>Deleted: sha256:605c77e624ddb75e6110f997c58876baa13f8754486b461117934b24a9dc3a85</a:t>
            </a:r>
          </a:p>
          <a:p>
            <a:r>
              <a:rPr lang="en-US" altLang="ko-KR" sz="900" dirty="0">
                <a:solidFill>
                  <a:schemeClr val="tx1"/>
                </a:solidFill>
                <a:latin typeface="D2Coding" panose="020B0609020101020101" pitchFamily="49" charset="-127"/>
                <a:ea typeface="D2Coding" panose="020B0609020101020101" pitchFamily="49" charset="-127"/>
              </a:rPr>
              <a:t>Deleted: sha256:b625d8e29573fa369e799ca7c5df8b7a902126d2b7cbeb390af59e4b9e1210c5</a:t>
            </a:r>
          </a:p>
          <a:p>
            <a:r>
              <a:rPr lang="en-US" altLang="ko-KR" sz="900" dirty="0">
                <a:solidFill>
                  <a:schemeClr val="tx1"/>
                </a:solidFill>
                <a:latin typeface="D2Coding" panose="020B0609020101020101" pitchFamily="49" charset="-127"/>
                <a:ea typeface="D2Coding" panose="020B0609020101020101" pitchFamily="49" charset="-127"/>
              </a:rPr>
              <a:t>Deleted: sha256:7850d382fb05e393e211067c5ca0aada2111fcbe550a90fed04d1c634bd31a14</a:t>
            </a:r>
          </a:p>
          <a:p>
            <a:r>
              <a:rPr lang="en-US" altLang="ko-KR" sz="900" dirty="0">
                <a:solidFill>
                  <a:schemeClr val="tx1"/>
                </a:solidFill>
                <a:latin typeface="D2Coding" panose="020B0609020101020101" pitchFamily="49" charset="-127"/>
                <a:ea typeface="D2Coding" panose="020B0609020101020101" pitchFamily="49" charset="-127"/>
              </a:rPr>
              <a:t>Deleted: sha256:02b80ac2055edd757a996c3d554e6a8906fd3521e14d1227440afd5163a5f1c4</a:t>
            </a:r>
          </a:p>
          <a:p>
            <a:r>
              <a:rPr lang="en-US" altLang="ko-KR" sz="900" dirty="0">
                <a:solidFill>
                  <a:schemeClr val="tx1"/>
                </a:solidFill>
                <a:latin typeface="D2Coding" panose="020B0609020101020101" pitchFamily="49" charset="-127"/>
                <a:ea typeface="D2Coding" panose="020B0609020101020101" pitchFamily="49" charset="-127"/>
              </a:rPr>
              <a:t>Deleted: sha256:b92aa5824592ecb46e6d169f8e694a99150ccef01a2aabea7b9c02356cdabe7c</a:t>
            </a:r>
          </a:p>
          <a:p>
            <a:r>
              <a:rPr lang="en-US" altLang="ko-KR" sz="900" dirty="0">
                <a:solidFill>
                  <a:schemeClr val="tx1"/>
                </a:solidFill>
                <a:latin typeface="D2Coding" panose="020B0609020101020101" pitchFamily="49" charset="-127"/>
                <a:ea typeface="D2Coding" panose="020B0609020101020101" pitchFamily="49" charset="-127"/>
              </a:rPr>
              <a:t>Deleted: sha256:780238f18c540007376dd5e904f583896a69fe620876cabc06977a3af4ba4fb5</a:t>
            </a:r>
          </a:p>
          <a:p>
            <a:r>
              <a:rPr lang="en-US" altLang="ko-KR" sz="900" dirty="0">
                <a:solidFill>
                  <a:schemeClr val="tx1"/>
                </a:solidFill>
                <a:latin typeface="D2Coding" panose="020B0609020101020101" pitchFamily="49" charset="-127"/>
                <a:ea typeface="D2Coding" panose="020B0609020101020101" pitchFamily="49" charset="-127"/>
              </a:rPr>
              <a:t>Deleted: sha256:2edcec3590a4ec7f40cf0743c15d78fb39d8326bc029073b41ef9727da6c851f</a:t>
            </a:r>
          </a:p>
        </p:txBody>
      </p:sp>
      <p:sp>
        <p:nvSpPr>
          <p:cNvPr id="6" name="Google Shape;315;p33">
            <a:extLst>
              <a:ext uri="{FF2B5EF4-FFF2-40B4-BE49-F238E27FC236}">
                <a16:creationId xmlns:a16="http://schemas.microsoft.com/office/drawing/2014/main" id="{86CA4F2B-FE8A-4B0A-8785-DA56A463DACF}"/>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7" name="Google Shape;481;p40">
            <a:extLst>
              <a:ext uri="{FF2B5EF4-FFF2-40B4-BE49-F238E27FC236}">
                <a16:creationId xmlns:a16="http://schemas.microsoft.com/office/drawing/2014/main" id="{F6FC4C6D-45A6-45EB-98F4-6EF8C26530A6}"/>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ko-KR" altLang="en-US" sz="2000" b="1" dirty="0">
                <a:solidFill>
                  <a:srgbClr val="0070C0"/>
                </a:solidFill>
                <a:latin typeface="+mn-lt"/>
                <a:ea typeface="+mn-ea"/>
              </a:rPr>
              <a:t>컨테이너 및 이미지 삭제</a:t>
            </a:r>
            <a:endParaRPr sz="2000" b="1" dirty="0">
              <a:solidFill>
                <a:srgbClr val="0070C0"/>
              </a:solidFill>
              <a:latin typeface="+mn-lt"/>
              <a:ea typeface="+mn-ea"/>
            </a:endParaRPr>
          </a:p>
        </p:txBody>
      </p:sp>
    </p:spTree>
    <p:extLst>
      <p:ext uri="{BB962C8B-B14F-4D97-AF65-F5344CB8AC3E}">
        <p14:creationId xmlns:p14="http://schemas.microsoft.com/office/powerpoint/2010/main" val="42757310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2" name="TextBox 1">
            <a:extLst>
              <a:ext uri="{FF2B5EF4-FFF2-40B4-BE49-F238E27FC236}">
                <a16:creationId xmlns:a16="http://schemas.microsoft.com/office/drawing/2014/main" id="{B2139832-8959-4C68-9C6F-851FE76F4488}"/>
              </a:ext>
            </a:extLst>
          </p:cNvPr>
          <p:cNvSpPr txBox="1"/>
          <p:nvPr/>
        </p:nvSpPr>
        <p:spPr>
          <a:xfrm>
            <a:off x="720000" y="1193292"/>
            <a:ext cx="7395300" cy="2616101"/>
          </a:xfrm>
          <a:prstGeom prst="rect">
            <a:avLst/>
          </a:prstGeom>
          <a:noFill/>
        </p:spPr>
        <p:txBody>
          <a:bodyPr wrap="square" rtlCol="0">
            <a:spAutoFit/>
          </a:bodyPr>
          <a:lstStyle/>
          <a:p>
            <a:r>
              <a:rPr lang="en-US" altLang="ko-KR" sz="1100" dirty="0">
                <a:latin typeface="D2Coding" panose="020B0609020101020101" pitchFamily="49" charset="-127"/>
                <a:ea typeface="D2Coding" panose="020B0609020101020101" pitchFamily="49" charset="-127"/>
              </a:rPr>
              <a:t>$ </a:t>
            </a:r>
            <a:r>
              <a:rPr lang="en-US" altLang="ko-KR" sz="900" dirty="0" err="1">
                <a:solidFill>
                  <a:srgbClr val="FF0000"/>
                </a:solidFill>
                <a:highlight>
                  <a:srgbClr val="FFFF00"/>
                </a:highlight>
                <a:latin typeface="D2Coding" panose="020B0609020101020101" pitchFamily="49" charset="-127"/>
                <a:ea typeface="D2Coding" panose="020B0609020101020101" pitchFamily="49" charset="-127"/>
              </a:rPr>
              <a:t>pwd</a:t>
            </a:r>
            <a:endParaRPr lang="en-US" altLang="ko-KR" sz="900" dirty="0">
              <a:solidFill>
                <a:srgbClr val="FF0000"/>
              </a:solidFill>
              <a:highlight>
                <a:srgbClr val="FFFF00"/>
              </a:highlight>
              <a:latin typeface="D2Coding" panose="020B0609020101020101" pitchFamily="49" charset="-127"/>
              <a:ea typeface="D2Coding" panose="020B0609020101020101" pitchFamily="49" charset="-127"/>
            </a:endParaRPr>
          </a:p>
          <a:p>
            <a:r>
              <a:rPr lang="en-US" altLang="ko-KR" sz="900" dirty="0">
                <a:latin typeface="D2Coding" panose="020B0609020101020101" pitchFamily="49" charset="-127"/>
                <a:ea typeface="D2Coding" panose="020B0609020101020101" pitchFamily="49" charset="-127"/>
              </a:rPr>
              <a:t>bash: /d/docker-k8s-hands-on: Is a directory</a:t>
            </a:r>
          </a:p>
          <a:p>
            <a:r>
              <a:rPr lang="en-US" altLang="ko-KR" sz="900" dirty="0">
                <a:solidFill>
                  <a:schemeClr val="tx1"/>
                </a:solidFill>
                <a:latin typeface="D2Coding" panose="020B0609020101020101" pitchFamily="49" charset="-127"/>
                <a:ea typeface="D2Coding" panose="020B0609020101020101" pitchFamily="49" charset="-127"/>
              </a:rPr>
              <a:t>$ </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docker run --name my-nginx -p 8080:80  -v $(</a:t>
            </a:r>
            <a:r>
              <a:rPr lang="en-US" altLang="ko-KR" sz="900" dirty="0" err="1">
                <a:solidFill>
                  <a:srgbClr val="FF0000"/>
                </a:solidFill>
                <a:highlight>
                  <a:srgbClr val="FFFF00"/>
                </a:highlight>
                <a:latin typeface="D2Coding" panose="020B0609020101020101" pitchFamily="49" charset="-127"/>
                <a:ea typeface="D2Coding" panose="020B0609020101020101" pitchFamily="49" charset="-127"/>
              </a:rPr>
              <a:t>pwd</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a:t>
            </a:r>
            <a:r>
              <a:rPr lang="en-US" altLang="ko-KR" sz="900" dirty="0" err="1">
                <a:solidFill>
                  <a:srgbClr val="FF0000"/>
                </a:solidFill>
                <a:highlight>
                  <a:srgbClr val="FFFF00"/>
                </a:highlight>
                <a:latin typeface="D2Coding" panose="020B0609020101020101" pitchFamily="49" charset="-127"/>
                <a:ea typeface="D2Coding" panose="020B0609020101020101" pitchFamily="49" charset="-127"/>
              </a:rPr>
              <a:t>doc_root</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a:t>
            </a:r>
            <a:r>
              <a:rPr lang="en-US" altLang="ko-KR" sz="900" dirty="0" err="1">
                <a:solidFill>
                  <a:srgbClr val="FF0000"/>
                </a:solidFill>
                <a:highlight>
                  <a:srgbClr val="FFFF00"/>
                </a:highlight>
                <a:latin typeface="D2Coding" panose="020B0609020101020101" pitchFamily="49" charset="-127"/>
                <a:ea typeface="D2Coding" panose="020B0609020101020101" pitchFamily="49" charset="-127"/>
              </a:rPr>
              <a:t>usr</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/share/nginx/</a:t>
            </a:r>
            <a:r>
              <a:rPr lang="en-US" altLang="ko-KR" sz="900" dirty="0" err="1">
                <a:solidFill>
                  <a:srgbClr val="FF0000"/>
                </a:solidFill>
                <a:highlight>
                  <a:srgbClr val="FFFF00"/>
                </a:highlight>
                <a:latin typeface="D2Coding" panose="020B0609020101020101" pitchFamily="49" charset="-127"/>
                <a:ea typeface="D2Coding" panose="020B0609020101020101" pitchFamily="49" charset="-127"/>
              </a:rPr>
              <a:t>html:rw</a:t>
            </a:r>
            <a:r>
              <a:rPr lang="en-US" altLang="ko-KR" sz="900" dirty="0">
                <a:solidFill>
                  <a:srgbClr val="FF0000"/>
                </a:solidFill>
                <a:highlight>
                  <a:srgbClr val="FFFF00"/>
                </a:highlight>
                <a:latin typeface="D2Coding" panose="020B0609020101020101" pitchFamily="49" charset="-127"/>
                <a:ea typeface="D2Coding" panose="020B0609020101020101" pitchFamily="49" charset="-127"/>
              </a:rPr>
              <a:t> -d nginx</a:t>
            </a:r>
          </a:p>
          <a:p>
            <a:r>
              <a:rPr lang="en-US" altLang="ko-KR" sz="900" dirty="0">
                <a:solidFill>
                  <a:schemeClr val="tx1"/>
                </a:solidFill>
                <a:latin typeface="D2Coding" panose="020B0609020101020101" pitchFamily="49" charset="-127"/>
                <a:ea typeface="D2Coding" panose="020B0609020101020101" pitchFamily="49" charset="-127"/>
              </a:rPr>
              <a:t>Unable to find image '</a:t>
            </a:r>
            <a:r>
              <a:rPr lang="en-US" altLang="ko-KR" sz="900" dirty="0" err="1">
                <a:solidFill>
                  <a:schemeClr val="tx1"/>
                </a:solidFill>
                <a:latin typeface="D2Coding" panose="020B0609020101020101" pitchFamily="49" charset="-127"/>
                <a:ea typeface="D2Coding" panose="020B0609020101020101" pitchFamily="49" charset="-127"/>
              </a:rPr>
              <a:t>nginx:latest</a:t>
            </a:r>
            <a:r>
              <a:rPr lang="en-US" altLang="ko-KR" sz="900" dirty="0">
                <a:solidFill>
                  <a:schemeClr val="tx1"/>
                </a:solidFill>
                <a:latin typeface="D2Coding" panose="020B0609020101020101" pitchFamily="49" charset="-127"/>
                <a:ea typeface="D2Coding" panose="020B0609020101020101" pitchFamily="49" charset="-127"/>
              </a:rPr>
              <a:t>' locally</a:t>
            </a:r>
          </a:p>
          <a:p>
            <a:r>
              <a:rPr lang="en-US" altLang="ko-KR" sz="900" dirty="0">
                <a:solidFill>
                  <a:schemeClr val="tx1"/>
                </a:solidFill>
                <a:latin typeface="D2Coding" panose="020B0609020101020101" pitchFamily="49" charset="-127"/>
                <a:ea typeface="D2Coding" panose="020B0609020101020101" pitchFamily="49" charset="-127"/>
              </a:rPr>
              <a:t>latest: Pulling from library/nginx</a:t>
            </a:r>
          </a:p>
          <a:p>
            <a:r>
              <a:rPr lang="en-US" altLang="ko-KR" sz="900" dirty="0">
                <a:solidFill>
                  <a:schemeClr val="tx1"/>
                </a:solidFill>
                <a:latin typeface="D2Coding" panose="020B0609020101020101" pitchFamily="49" charset="-127"/>
                <a:ea typeface="D2Coding" panose="020B0609020101020101" pitchFamily="49" charset="-127"/>
              </a:rPr>
              <a:t>a2abf6c4d29d: Pull complete</a:t>
            </a:r>
          </a:p>
          <a:p>
            <a:r>
              <a:rPr lang="en-US" altLang="ko-KR" sz="900" dirty="0">
                <a:solidFill>
                  <a:schemeClr val="tx1"/>
                </a:solidFill>
                <a:latin typeface="D2Coding" panose="020B0609020101020101" pitchFamily="49" charset="-127"/>
                <a:ea typeface="D2Coding" panose="020B0609020101020101" pitchFamily="49" charset="-127"/>
              </a:rPr>
              <a:t>a9edb18cadd1: Pull complete</a:t>
            </a:r>
          </a:p>
          <a:p>
            <a:r>
              <a:rPr lang="en-US" altLang="ko-KR" sz="900" dirty="0">
                <a:solidFill>
                  <a:schemeClr val="tx1"/>
                </a:solidFill>
                <a:latin typeface="D2Coding" panose="020B0609020101020101" pitchFamily="49" charset="-127"/>
                <a:ea typeface="D2Coding" panose="020B0609020101020101" pitchFamily="49" charset="-127"/>
              </a:rPr>
              <a:t>589b7251471a: Pull complete</a:t>
            </a:r>
          </a:p>
          <a:p>
            <a:r>
              <a:rPr lang="en-US" altLang="ko-KR" sz="900" dirty="0">
                <a:solidFill>
                  <a:schemeClr val="tx1"/>
                </a:solidFill>
                <a:latin typeface="D2Coding" panose="020B0609020101020101" pitchFamily="49" charset="-127"/>
                <a:ea typeface="D2Coding" panose="020B0609020101020101" pitchFamily="49" charset="-127"/>
              </a:rPr>
              <a:t>186b1aaa4aa6: Pull complete</a:t>
            </a:r>
          </a:p>
          <a:p>
            <a:r>
              <a:rPr lang="en-US" altLang="ko-KR" sz="900" dirty="0">
                <a:solidFill>
                  <a:schemeClr val="tx1"/>
                </a:solidFill>
                <a:latin typeface="D2Coding" panose="020B0609020101020101" pitchFamily="49" charset="-127"/>
                <a:ea typeface="D2Coding" panose="020B0609020101020101" pitchFamily="49" charset="-127"/>
              </a:rPr>
              <a:t>b4df32aa5a72: Pull complete</a:t>
            </a:r>
          </a:p>
          <a:p>
            <a:r>
              <a:rPr lang="en-US" altLang="ko-KR" sz="900" dirty="0">
                <a:solidFill>
                  <a:schemeClr val="tx1"/>
                </a:solidFill>
                <a:latin typeface="D2Coding" panose="020B0609020101020101" pitchFamily="49" charset="-127"/>
                <a:ea typeface="D2Coding" panose="020B0609020101020101" pitchFamily="49" charset="-127"/>
              </a:rPr>
              <a:t>a0bcbecc962e: Pull complete</a:t>
            </a:r>
          </a:p>
          <a:p>
            <a:r>
              <a:rPr lang="en-US" altLang="ko-KR" sz="900" dirty="0">
                <a:solidFill>
                  <a:schemeClr val="tx1"/>
                </a:solidFill>
                <a:latin typeface="D2Coding" panose="020B0609020101020101" pitchFamily="49" charset="-127"/>
                <a:ea typeface="D2Coding" panose="020B0609020101020101" pitchFamily="49" charset="-127"/>
              </a:rPr>
              <a:t>Digest: sha256:0d17b565c37bcbd895e9d92315a05c1c3c9a29f762b011a10c54a66cd53c9b31</a:t>
            </a:r>
          </a:p>
          <a:p>
            <a:r>
              <a:rPr lang="en-US" altLang="ko-KR" sz="900" dirty="0">
                <a:solidFill>
                  <a:schemeClr val="tx1"/>
                </a:solidFill>
                <a:latin typeface="D2Coding" panose="020B0609020101020101" pitchFamily="49" charset="-127"/>
                <a:ea typeface="D2Coding" panose="020B0609020101020101" pitchFamily="49" charset="-127"/>
              </a:rPr>
              <a:t>Status: Downloaded newer image for </a:t>
            </a:r>
            <a:r>
              <a:rPr lang="en-US" altLang="ko-KR" sz="900" dirty="0" err="1">
                <a:solidFill>
                  <a:schemeClr val="tx1"/>
                </a:solidFill>
                <a:latin typeface="D2Coding" panose="020B0609020101020101" pitchFamily="49" charset="-127"/>
                <a:ea typeface="D2Coding" panose="020B0609020101020101" pitchFamily="49" charset="-127"/>
              </a:rPr>
              <a:t>nginx:latest</a:t>
            </a:r>
            <a:endParaRPr lang="en-US" altLang="ko-KR" sz="900" dirty="0">
              <a:solidFill>
                <a:schemeClr val="tx1"/>
              </a:solidFill>
              <a:latin typeface="D2Coding" panose="020B0609020101020101" pitchFamily="49" charset="-127"/>
              <a:ea typeface="D2Coding" panose="020B0609020101020101" pitchFamily="49" charset="-127"/>
            </a:endParaRPr>
          </a:p>
          <a:p>
            <a:r>
              <a:rPr lang="en-US" altLang="ko-KR" sz="900" dirty="0">
                <a:solidFill>
                  <a:schemeClr val="tx1"/>
                </a:solidFill>
                <a:latin typeface="D2Coding" panose="020B0609020101020101" pitchFamily="49" charset="-127"/>
                <a:ea typeface="D2Coding" panose="020B0609020101020101" pitchFamily="49" charset="-127"/>
              </a:rPr>
              <a:t>Facaa9fca4b22152b65ebbe0e810f29ee8e232c1e246b5f89c17373058c62c9c</a:t>
            </a:r>
          </a:p>
          <a:p>
            <a:endParaRPr lang="en-US" altLang="ko-KR" sz="900" dirty="0">
              <a:solidFill>
                <a:schemeClr val="tx1"/>
              </a:solidFill>
              <a:latin typeface="D2Coding" panose="020B0609020101020101" pitchFamily="49" charset="-127"/>
              <a:ea typeface="D2Coding" panose="020B0609020101020101" pitchFamily="49" charset="-127"/>
            </a:endParaRPr>
          </a:p>
          <a:p>
            <a:r>
              <a:rPr lang="en-US" altLang="ko-KR" sz="900" dirty="0">
                <a:solidFill>
                  <a:schemeClr val="tx1"/>
                </a:solidFill>
                <a:latin typeface="D2Coding" panose="020B0609020101020101" pitchFamily="49" charset="-127"/>
                <a:ea typeface="D2Coding" panose="020B0609020101020101" pitchFamily="49" charset="-127"/>
              </a:rPr>
              <a:t># docker-k8s-hands-on/lab/day1/lab2/index.html </a:t>
            </a:r>
            <a:r>
              <a:rPr lang="ko-KR" altLang="en-US" sz="900" dirty="0">
                <a:solidFill>
                  <a:schemeClr val="tx1"/>
                </a:solidFill>
                <a:latin typeface="D2Coding" panose="020B0609020101020101" pitchFamily="49" charset="-127"/>
                <a:ea typeface="D2Coding" panose="020B0609020101020101" pitchFamily="49" charset="-127"/>
              </a:rPr>
              <a:t>파일을 </a:t>
            </a:r>
            <a:r>
              <a:rPr lang="en-US" altLang="ko-KR" sz="900" dirty="0" err="1">
                <a:solidFill>
                  <a:schemeClr val="tx1"/>
                </a:solidFill>
                <a:latin typeface="D2Coding" panose="020B0609020101020101" pitchFamily="49" charset="-127"/>
                <a:ea typeface="D2Coding" panose="020B0609020101020101" pitchFamily="49" charset="-127"/>
              </a:rPr>
              <a:t>doc_root</a:t>
            </a:r>
            <a:r>
              <a:rPr lang="en-US" altLang="ko-KR" sz="900" dirty="0">
                <a:solidFill>
                  <a:schemeClr val="tx1"/>
                </a:solidFill>
                <a:latin typeface="D2Coding" panose="020B0609020101020101" pitchFamily="49" charset="-127"/>
                <a:ea typeface="D2Coding" panose="020B0609020101020101" pitchFamily="49" charset="-127"/>
              </a:rPr>
              <a:t> </a:t>
            </a:r>
            <a:r>
              <a:rPr lang="ko-KR" altLang="en-US" sz="900" dirty="0">
                <a:solidFill>
                  <a:schemeClr val="tx1"/>
                </a:solidFill>
                <a:latin typeface="D2Coding" panose="020B0609020101020101" pitchFamily="49" charset="-127"/>
                <a:ea typeface="D2Coding" panose="020B0609020101020101" pitchFamily="49" charset="-127"/>
              </a:rPr>
              <a:t>로 파일 복사</a:t>
            </a:r>
            <a:endParaRPr lang="en-US" altLang="ko-KR" sz="900" dirty="0">
              <a:solidFill>
                <a:schemeClr val="tx1"/>
              </a:solidFill>
              <a:latin typeface="D2Coding" panose="020B0609020101020101" pitchFamily="49" charset="-127"/>
              <a:ea typeface="D2Coding" panose="020B0609020101020101" pitchFamily="49" charset="-127"/>
            </a:endParaRPr>
          </a:p>
          <a:p>
            <a:r>
              <a:rPr lang="en-US" altLang="ko-KR" sz="900" dirty="0">
                <a:solidFill>
                  <a:schemeClr val="tx1"/>
                </a:solidFill>
                <a:latin typeface="D2Coding" panose="020B0609020101020101" pitchFamily="49" charset="-127"/>
                <a:ea typeface="D2Coding" panose="020B0609020101020101" pitchFamily="49" charset="-127"/>
              </a:rPr>
              <a:t># </a:t>
            </a:r>
            <a:r>
              <a:rPr lang="ko-KR" altLang="en-US" sz="900" dirty="0">
                <a:solidFill>
                  <a:schemeClr val="tx1"/>
                </a:solidFill>
                <a:latin typeface="D2Coding" panose="020B0609020101020101" pitchFamily="49" charset="-127"/>
                <a:ea typeface="D2Coding" panose="020B0609020101020101" pitchFamily="49" charset="-127"/>
              </a:rPr>
              <a:t>브라우저에서 확인</a:t>
            </a:r>
            <a:r>
              <a:rPr lang="en-US" altLang="ko-KR" sz="900" dirty="0">
                <a:solidFill>
                  <a:schemeClr val="tx1"/>
                </a:solidFill>
                <a:latin typeface="D2Coding" panose="020B0609020101020101" pitchFamily="49" charset="-127"/>
                <a:ea typeface="D2Coding" panose="020B0609020101020101" pitchFamily="49" charset="-127"/>
              </a:rPr>
              <a:t>(localhost:8080)</a:t>
            </a:r>
          </a:p>
          <a:p>
            <a:endParaRPr lang="en-US" altLang="ko-KR" sz="900" dirty="0">
              <a:solidFill>
                <a:schemeClr val="tx1"/>
              </a:solidFill>
              <a:latin typeface="D2Coding" panose="020B0609020101020101" pitchFamily="49" charset="-127"/>
              <a:ea typeface="D2Coding" panose="020B0609020101020101" pitchFamily="49" charset="-127"/>
            </a:endParaRPr>
          </a:p>
        </p:txBody>
      </p:sp>
      <p:sp>
        <p:nvSpPr>
          <p:cNvPr id="7" name="Google Shape;315;p33">
            <a:extLst>
              <a:ext uri="{FF2B5EF4-FFF2-40B4-BE49-F238E27FC236}">
                <a16:creationId xmlns:a16="http://schemas.microsoft.com/office/drawing/2014/main" id="{4777B747-476D-4BF8-A3F3-028B73C75F6C}"/>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8" name="Google Shape;481;p40">
            <a:extLst>
              <a:ext uri="{FF2B5EF4-FFF2-40B4-BE49-F238E27FC236}">
                <a16:creationId xmlns:a16="http://schemas.microsoft.com/office/drawing/2014/main" id="{CA36145D-EE96-4507-94FF-4DDB7BB59C70}"/>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ko-KR" altLang="en-US" sz="2000" b="1" dirty="0">
                <a:solidFill>
                  <a:srgbClr val="0070C0"/>
                </a:solidFill>
                <a:latin typeface="+mn-lt"/>
                <a:ea typeface="+mn-ea"/>
              </a:rPr>
              <a:t>볼륨 마운트</a:t>
            </a:r>
            <a:endParaRPr sz="2000" b="1" dirty="0">
              <a:solidFill>
                <a:srgbClr val="0070C0"/>
              </a:solidFill>
              <a:latin typeface="+mn-lt"/>
              <a:ea typeface="+mn-ea"/>
            </a:endParaRPr>
          </a:p>
        </p:txBody>
      </p:sp>
      <p:sp>
        <p:nvSpPr>
          <p:cNvPr id="10" name="Google Shape;507;p40">
            <a:extLst>
              <a:ext uri="{FF2B5EF4-FFF2-40B4-BE49-F238E27FC236}">
                <a16:creationId xmlns:a16="http://schemas.microsoft.com/office/drawing/2014/main" id="{0010E7AC-D59D-4E62-BA75-AB408F967310}"/>
              </a:ext>
            </a:extLst>
          </p:cNvPr>
          <p:cNvSpPr txBox="1"/>
          <p:nvPr/>
        </p:nvSpPr>
        <p:spPr>
          <a:xfrm flipH="1">
            <a:off x="0" y="4847299"/>
            <a:ext cx="3034895" cy="289800"/>
          </a:xfrm>
          <a:prstGeom prst="rect">
            <a:avLst/>
          </a:prstGeom>
          <a:noFill/>
          <a:ln>
            <a:noFill/>
          </a:ln>
        </p:spPr>
        <p:txBody>
          <a:bodyPr spcFirstLastPara="1" wrap="square" lIns="91425" tIns="91425" rIns="91425" bIns="91425" anchor="ctr" anchorCtr="0">
            <a:noAutofit/>
          </a:bodyPr>
          <a:lstStyle/>
          <a:p>
            <a:pPr lvl="0"/>
            <a:r>
              <a:rPr kumimoji="1" lang="en-US" altLang="en-US" sz="800" dirty="0"/>
              <a:t>(Command-line reference</a:t>
            </a:r>
            <a:r>
              <a:rPr kumimoji="1" lang="en-US" altLang="ko-KR" sz="800" dirty="0"/>
              <a:t>) </a:t>
            </a:r>
            <a:r>
              <a:rPr kumimoji="1" lang="en-US" altLang="ko-KR" sz="800" dirty="0">
                <a:solidFill>
                  <a:srgbClr val="0070C0"/>
                </a:solidFill>
                <a:hlinkClick r:id="rId3">
                  <a:extLst>
                    <a:ext uri="{A12FA001-AC4F-418D-AE19-62706E023703}">
                      <ahyp:hlinkClr xmlns:ahyp="http://schemas.microsoft.com/office/drawing/2018/hyperlinkcolor" val="tx"/>
                    </a:ext>
                  </a:extLst>
                </a:hlinkClick>
              </a:rPr>
              <a:t>https://docs.docker.com/reference/</a:t>
            </a:r>
            <a:endParaRPr sz="800" dirty="0">
              <a:solidFill>
                <a:srgbClr val="0070C0"/>
              </a:solidFill>
              <a:latin typeface="Nunito"/>
              <a:ea typeface="Nunito"/>
              <a:cs typeface="Nunito"/>
              <a:sym typeface="Nunito"/>
            </a:endParaRPr>
          </a:p>
        </p:txBody>
      </p:sp>
    </p:spTree>
    <p:extLst>
      <p:ext uri="{BB962C8B-B14F-4D97-AF65-F5344CB8AC3E}">
        <p14:creationId xmlns:p14="http://schemas.microsoft.com/office/powerpoint/2010/main" val="7361874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pic>
        <p:nvPicPr>
          <p:cNvPr id="4" name="그림 3">
            <a:extLst>
              <a:ext uri="{FF2B5EF4-FFF2-40B4-BE49-F238E27FC236}">
                <a16:creationId xmlns:a16="http://schemas.microsoft.com/office/drawing/2014/main" id="{6A63A310-8767-4353-9209-3E8EDCABBC19}"/>
              </a:ext>
            </a:extLst>
          </p:cNvPr>
          <p:cNvPicPr>
            <a:picLocks noChangeAspect="1"/>
          </p:cNvPicPr>
          <p:nvPr/>
        </p:nvPicPr>
        <p:blipFill>
          <a:blip r:embed="rId3"/>
          <a:stretch>
            <a:fillRect/>
          </a:stretch>
        </p:blipFill>
        <p:spPr>
          <a:xfrm>
            <a:off x="830580" y="1161637"/>
            <a:ext cx="3831336" cy="3367576"/>
          </a:xfrm>
          <a:prstGeom prst="rect">
            <a:avLst/>
          </a:prstGeom>
        </p:spPr>
      </p:pic>
      <p:sp>
        <p:nvSpPr>
          <p:cNvPr id="5" name="TextBox 4">
            <a:extLst>
              <a:ext uri="{FF2B5EF4-FFF2-40B4-BE49-F238E27FC236}">
                <a16:creationId xmlns:a16="http://schemas.microsoft.com/office/drawing/2014/main" id="{6C37443E-5761-445B-8FDB-CC8ABA37906B}"/>
              </a:ext>
            </a:extLst>
          </p:cNvPr>
          <p:cNvSpPr txBox="1"/>
          <p:nvPr/>
        </p:nvSpPr>
        <p:spPr>
          <a:xfrm>
            <a:off x="5116068" y="1017600"/>
            <a:ext cx="3368818" cy="1384995"/>
          </a:xfrm>
          <a:prstGeom prst="rect">
            <a:avLst/>
          </a:prstGeom>
          <a:noFill/>
        </p:spPr>
        <p:txBody>
          <a:bodyPr wrap="square" rtlCol="0">
            <a:spAutoFit/>
          </a:bodyPr>
          <a:lstStyle/>
          <a:p>
            <a:r>
              <a:rPr lang="en-US" altLang="ko-KR" dirty="0">
                <a:hlinkClick r:id="rId4"/>
              </a:rPr>
              <a:t>https://hub.docker.com</a:t>
            </a:r>
            <a:endParaRPr lang="en-US" altLang="ko-KR" dirty="0"/>
          </a:p>
          <a:p>
            <a:endParaRPr lang="en-US" altLang="ko-KR" dirty="0"/>
          </a:p>
          <a:p>
            <a:endParaRPr lang="en-US" altLang="ko-KR" dirty="0"/>
          </a:p>
          <a:p>
            <a:r>
              <a:rPr lang="en-US" altLang="ko-KR" dirty="0"/>
              <a:t>Docker ID : repository</a:t>
            </a:r>
            <a:r>
              <a:rPr lang="ko-KR" altLang="en-US" dirty="0"/>
              <a:t> 이름에 사용됨</a:t>
            </a:r>
            <a:endParaRPr lang="en-US" altLang="ko-KR" dirty="0"/>
          </a:p>
          <a:p>
            <a:r>
              <a:rPr lang="en-US" altLang="ko-KR" dirty="0"/>
              <a:t>Email : &lt;</a:t>
            </a:r>
            <a:r>
              <a:rPr lang="ko-KR" altLang="en-US" dirty="0"/>
              <a:t>자신의 이메일 주소</a:t>
            </a:r>
            <a:r>
              <a:rPr lang="en-US" altLang="ko-KR" dirty="0"/>
              <a:t>&gt;</a:t>
            </a:r>
          </a:p>
          <a:p>
            <a:r>
              <a:rPr lang="en-US" altLang="ko-KR" dirty="0"/>
              <a:t>Password : &lt;</a:t>
            </a:r>
            <a:r>
              <a:rPr lang="ko-KR" altLang="en-US" dirty="0"/>
              <a:t>사용할 패스워드</a:t>
            </a:r>
            <a:r>
              <a:rPr lang="en-US" altLang="ko-KR" dirty="0"/>
              <a:t>&gt;</a:t>
            </a:r>
            <a:endParaRPr lang="ko-KR" altLang="en-US" dirty="0"/>
          </a:p>
        </p:txBody>
      </p:sp>
      <p:sp>
        <p:nvSpPr>
          <p:cNvPr id="6" name="Google Shape;315;p33">
            <a:extLst>
              <a:ext uri="{FF2B5EF4-FFF2-40B4-BE49-F238E27FC236}">
                <a16:creationId xmlns:a16="http://schemas.microsoft.com/office/drawing/2014/main" id="{F995651F-F5E3-4980-96B8-CE0DCD2A39B5}"/>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10" name="Google Shape;481;p40">
            <a:extLst>
              <a:ext uri="{FF2B5EF4-FFF2-40B4-BE49-F238E27FC236}">
                <a16:creationId xmlns:a16="http://schemas.microsoft.com/office/drawing/2014/main" id="{89BF9529-76F0-4EF7-86A6-DC5B1400C9C0}"/>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Docker hub </a:t>
            </a:r>
            <a:r>
              <a:rPr lang="ko-KR" altLang="en-US" sz="2000" b="1" dirty="0">
                <a:solidFill>
                  <a:srgbClr val="0070C0"/>
                </a:solidFill>
                <a:latin typeface="+mn-lt"/>
                <a:ea typeface="+mn-ea"/>
              </a:rPr>
              <a:t>회원 가입</a:t>
            </a:r>
            <a:endParaRPr sz="2000" b="1" dirty="0">
              <a:solidFill>
                <a:srgbClr val="0070C0"/>
              </a:solidFill>
              <a:latin typeface="+mn-lt"/>
              <a:ea typeface="+mn-ea"/>
            </a:endParaRPr>
          </a:p>
        </p:txBody>
      </p:sp>
    </p:spTree>
    <p:extLst>
      <p:ext uri="{BB962C8B-B14F-4D97-AF65-F5344CB8AC3E}">
        <p14:creationId xmlns:p14="http://schemas.microsoft.com/office/powerpoint/2010/main" val="20145798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grpSp>
        <p:nvGrpSpPr>
          <p:cNvPr id="7" name="그룹 6">
            <a:extLst>
              <a:ext uri="{FF2B5EF4-FFF2-40B4-BE49-F238E27FC236}">
                <a16:creationId xmlns:a16="http://schemas.microsoft.com/office/drawing/2014/main" id="{F394511A-FE87-4273-B2CD-EEF21AE6BAF9}"/>
              </a:ext>
            </a:extLst>
          </p:cNvPr>
          <p:cNvGrpSpPr/>
          <p:nvPr/>
        </p:nvGrpSpPr>
        <p:grpSpPr>
          <a:xfrm>
            <a:off x="1030377" y="1252727"/>
            <a:ext cx="7130643" cy="3153031"/>
            <a:chOff x="1030377" y="1252727"/>
            <a:chExt cx="7130643" cy="3153031"/>
          </a:xfrm>
        </p:grpSpPr>
        <p:pic>
          <p:nvPicPr>
            <p:cNvPr id="3" name="그림 2">
              <a:extLst>
                <a:ext uri="{FF2B5EF4-FFF2-40B4-BE49-F238E27FC236}">
                  <a16:creationId xmlns:a16="http://schemas.microsoft.com/office/drawing/2014/main" id="{09C5B135-953A-48A1-9B87-8880D1E215AA}"/>
                </a:ext>
              </a:extLst>
            </p:cNvPr>
            <p:cNvPicPr>
              <a:picLocks noChangeAspect="1"/>
            </p:cNvPicPr>
            <p:nvPr/>
          </p:nvPicPr>
          <p:blipFill>
            <a:blip r:embed="rId3"/>
            <a:stretch>
              <a:fillRect/>
            </a:stretch>
          </p:blipFill>
          <p:spPr>
            <a:xfrm>
              <a:off x="1030377" y="1252727"/>
              <a:ext cx="7083245" cy="3153031"/>
            </a:xfrm>
            <a:prstGeom prst="rect">
              <a:avLst/>
            </a:prstGeom>
          </p:spPr>
        </p:pic>
        <p:sp>
          <p:nvSpPr>
            <p:cNvPr id="6" name="직사각형 5">
              <a:extLst>
                <a:ext uri="{FF2B5EF4-FFF2-40B4-BE49-F238E27FC236}">
                  <a16:creationId xmlns:a16="http://schemas.microsoft.com/office/drawing/2014/main" id="{D827DC34-19EE-4452-944F-97190FD6A8BE}"/>
                </a:ext>
              </a:extLst>
            </p:cNvPr>
            <p:cNvSpPr/>
            <p:nvPr/>
          </p:nvSpPr>
          <p:spPr>
            <a:xfrm>
              <a:off x="7004304" y="1764792"/>
              <a:ext cx="1156716" cy="3474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8" name="Google Shape;315;p33">
            <a:extLst>
              <a:ext uri="{FF2B5EF4-FFF2-40B4-BE49-F238E27FC236}">
                <a16:creationId xmlns:a16="http://schemas.microsoft.com/office/drawing/2014/main" id="{A9B6EE9F-8550-458F-A913-BBE8464CB1B8}"/>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9" name="Google Shape;481;p40">
            <a:extLst>
              <a:ext uri="{FF2B5EF4-FFF2-40B4-BE49-F238E27FC236}">
                <a16:creationId xmlns:a16="http://schemas.microsoft.com/office/drawing/2014/main" id="{BE4606A9-8B8A-459A-A2FB-83CD783373F2}"/>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Repository </a:t>
            </a:r>
            <a:r>
              <a:rPr lang="ko-KR" altLang="en-US" sz="2000" b="1" dirty="0">
                <a:solidFill>
                  <a:srgbClr val="0070C0"/>
                </a:solidFill>
                <a:latin typeface="+mn-lt"/>
                <a:ea typeface="+mn-ea"/>
              </a:rPr>
              <a:t>목록</a:t>
            </a:r>
            <a:endParaRPr sz="2000" b="1" dirty="0">
              <a:solidFill>
                <a:srgbClr val="0070C0"/>
              </a:solidFill>
              <a:latin typeface="+mn-lt"/>
              <a:ea typeface="+mn-ea"/>
            </a:endParaRPr>
          </a:p>
        </p:txBody>
      </p:sp>
    </p:spTree>
    <p:extLst>
      <p:ext uri="{BB962C8B-B14F-4D97-AF65-F5344CB8AC3E}">
        <p14:creationId xmlns:p14="http://schemas.microsoft.com/office/powerpoint/2010/main" val="9936805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grpSp>
        <p:nvGrpSpPr>
          <p:cNvPr id="8" name="그룹 7">
            <a:extLst>
              <a:ext uri="{FF2B5EF4-FFF2-40B4-BE49-F238E27FC236}">
                <a16:creationId xmlns:a16="http://schemas.microsoft.com/office/drawing/2014/main" id="{B9CFF66E-95D3-42A6-B26E-85E05FE16E25}"/>
              </a:ext>
            </a:extLst>
          </p:cNvPr>
          <p:cNvGrpSpPr/>
          <p:nvPr/>
        </p:nvGrpSpPr>
        <p:grpSpPr>
          <a:xfrm>
            <a:off x="1127672" y="1234440"/>
            <a:ext cx="6888655" cy="3228812"/>
            <a:chOff x="1127672" y="1234440"/>
            <a:chExt cx="6888655" cy="3228812"/>
          </a:xfrm>
        </p:grpSpPr>
        <p:pic>
          <p:nvPicPr>
            <p:cNvPr id="4" name="그림 3">
              <a:extLst>
                <a:ext uri="{FF2B5EF4-FFF2-40B4-BE49-F238E27FC236}">
                  <a16:creationId xmlns:a16="http://schemas.microsoft.com/office/drawing/2014/main" id="{9B23069A-0F34-477F-B87E-3A6E80781228}"/>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1127672" y="1234440"/>
              <a:ext cx="6888655" cy="3228812"/>
            </a:xfrm>
            <a:prstGeom prst="rect">
              <a:avLst/>
            </a:prstGeom>
          </p:spPr>
        </p:pic>
        <p:sp>
          <p:nvSpPr>
            <p:cNvPr id="5" name="직사각형 4">
              <a:extLst>
                <a:ext uri="{FF2B5EF4-FFF2-40B4-BE49-F238E27FC236}">
                  <a16:creationId xmlns:a16="http://schemas.microsoft.com/office/drawing/2014/main" id="{8BB95E07-E1DC-4A51-B623-873BC492A752}"/>
                </a:ext>
              </a:extLst>
            </p:cNvPr>
            <p:cNvSpPr/>
            <p:nvPr/>
          </p:nvSpPr>
          <p:spPr>
            <a:xfrm>
              <a:off x="2404872" y="2244852"/>
              <a:ext cx="388620" cy="2331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직사각형 9">
              <a:extLst>
                <a:ext uri="{FF2B5EF4-FFF2-40B4-BE49-F238E27FC236}">
                  <a16:creationId xmlns:a16="http://schemas.microsoft.com/office/drawing/2014/main" id="{3D296096-3B08-4789-A400-52257FF83163}"/>
                </a:ext>
              </a:extLst>
            </p:cNvPr>
            <p:cNvSpPr/>
            <p:nvPr/>
          </p:nvSpPr>
          <p:spPr>
            <a:xfrm>
              <a:off x="1127672" y="2615674"/>
              <a:ext cx="1277200" cy="2331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직사각형 10">
              <a:extLst>
                <a:ext uri="{FF2B5EF4-FFF2-40B4-BE49-F238E27FC236}">
                  <a16:creationId xmlns:a16="http://schemas.microsoft.com/office/drawing/2014/main" id="{2A51D6D8-7080-4676-8FED-5FAB38354E36}"/>
                </a:ext>
              </a:extLst>
            </p:cNvPr>
            <p:cNvSpPr/>
            <p:nvPr/>
          </p:nvSpPr>
          <p:spPr>
            <a:xfrm>
              <a:off x="5504599" y="2297158"/>
              <a:ext cx="2511727" cy="50547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직사각형 11">
              <a:extLst>
                <a:ext uri="{FF2B5EF4-FFF2-40B4-BE49-F238E27FC236}">
                  <a16:creationId xmlns:a16="http://schemas.microsoft.com/office/drawing/2014/main" id="{29463DFB-9BBB-41D1-91E8-281B9D442267}"/>
                </a:ext>
              </a:extLst>
            </p:cNvPr>
            <p:cNvSpPr/>
            <p:nvPr/>
          </p:nvSpPr>
          <p:spPr>
            <a:xfrm>
              <a:off x="4696879" y="4123944"/>
              <a:ext cx="583781" cy="28754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3" name="Google Shape;315;p33">
            <a:extLst>
              <a:ext uri="{FF2B5EF4-FFF2-40B4-BE49-F238E27FC236}">
                <a16:creationId xmlns:a16="http://schemas.microsoft.com/office/drawing/2014/main" id="{553F61FE-DD49-4658-959B-3A6F11D4EFB5}"/>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14" name="Google Shape;481;p40">
            <a:extLst>
              <a:ext uri="{FF2B5EF4-FFF2-40B4-BE49-F238E27FC236}">
                <a16:creationId xmlns:a16="http://schemas.microsoft.com/office/drawing/2014/main" id="{879E7939-0A85-4F36-B01B-550718663865}"/>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Repository</a:t>
            </a:r>
            <a:r>
              <a:rPr lang="ko-KR" altLang="en-US" sz="2000" b="1" dirty="0">
                <a:solidFill>
                  <a:srgbClr val="0070C0"/>
                </a:solidFill>
                <a:latin typeface="+mn-lt"/>
                <a:ea typeface="+mn-ea"/>
              </a:rPr>
              <a:t> 생성</a:t>
            </a:r>
            <a:endParaRPr sz="2000" b="1" dirty="0">
              <a:solidFill>
                <a:srgbClr val="0070C0"/>
              </a:solidFill>
              <a:latin typeface="+mn-lt"/>
              <a:ea typeface="+mn-ea"/>
            </a:endParaRPr>
          </a:p>
        </p:txBody>
      </p:sp>
    </p:spTree>
    <p:extLst>
      <p:ext uri="{BB962C8B-B14F-4D97-AF65-F5344CB8AC3E}">
        <p14:creationId xmlns:p14="http://schemas.microsoft.com/office/powerpoint/2010/main" val="23469594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pic>
        <p:nvPicPr>
          <p:cNvPr id="3" name="그림 2">
            <a:extLst>
              <a:ext uri="{FF2B5EF4-FFF2-40B4-BE49-F238E27FC236}">
                <a16:creationId xmlns:a16="http://schemas.microsoft.com/office/drawing/2014/main" id="{069BE990-12F3-4976-9B75-D09B228D8CAA}"/>
              </a:ext>
            </a:extLst>
          </p:cNvPr>
          <p:cNvPicPr>
            <a:picLocks noChangeAspect="1"/>
          </p:cNvPicPr>
          <p:nvPr/>
        </p:nvPicPr>
        <p:blipFill>
          <a:blip r:embed="rId3"/>
          <a:stretch>
            <a:fillRect/>
          </a:stretch>
        </p:blipFill>
        <p:spPr>
          <a:xfrm>
            <a:off x="2191345" y="1077552"/>
            <a:ext cx="4761310" cy="3681900"/>
          </a:xfrm>
          <a:prstGeom prst="rect">
            <a:avLst/>
          </a:prstGeom>
        </p:spPr>
      </p:pic>
      <p:sp>
        <p:nvSpPr>
          <p:cNvPr id="5" name="Google Shape;315;p33">
            <a:extLst>
              <a:ext uri="{FF2B5EF4-FFF2-40B4-BE49-F238E27FC236}">
                <a16:creationId xmlns:a16="http://schemas.microsoft.com/office/drawing/2014/main" id="{7024E4F2-31E1-4396-AF88-141DC1CD0230}"/>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6" name="Google Shape;481;p40">
            <a:extLst>
              <a:ext uri="{FF2B5EF4-FFF2-40B4-BE49-F238E27FC236}">
                <a16:creationId xmlns:a16="http://schemas.microsoft.com/office/drawing/2014/main" id="{1CCF5D1A-365B-4448-8669-BE3F94554AA5}"/>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Repository </a:t>
            </a:r>
            <a:r>
              <a:rPr lang="ko-KR" altLang="en-US" sz="2000" b="1" dirty="0">
                <a:solidFill>
                  <a:srgbClr val="0070C0"/>
                </a:solidFill>
                <a:latin typeface="+mn-lt"/>
                <a:ea typeface="+mn-ea"/>
              </a:rPr>
              <a:t>생성 완료</a:t>
            </a:r>
            <a:endParaRPr sz="2000" b="1" dirty="0">
              <a:solidFill>
                <a:srgbClr val="0070C0"/>
              </a:solidFill>
              <a:latin typeface="+mn-lt"/>
              <a:ea typeface="+mn-ea"/>
            </a:endParaRPr>
          </a:p>
        </p:txBody>
      </p:sp>
    </p:spTree>
    <p:extLst>
      <p:ext uri="{BB962C8B-B14F-4D97-AF65-F5344CB8AC3E}">
        <p14:creationId xmlns:p14="http://schemas.microsoft.com/office/powerpoint/2010/main" val="12264933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pic>
        <p:nvPicPr>
          <p:cNvPr id="5" name="그림 4">
            <a:extLst>
              <a:ext uri="{FF2B5EF4-FFF2-40B4-BE49-F238E27FC236}">
                <a16:creationId xmlns:a16="http://schemas.microsoft.com/office/drawing/2014/main" id="{210D990E-3120-46A5-9846-C587CA64DE8F}"/>
              </a:ext>
            </a:extLst>
          </p:cNvPr>
          <p:cNvPicPr>
            <a:picLocks noChangeAspect="1"/>
          </p:cNvPicPr>
          <p:nvPr/>
        </p:nvPicPr>
        <p:blipFill>
          <a:blip r:embed="rId3"/>
          <a:stretch>
            <a:fillRect/>
          </a:stretch>
        </p:blipFill>
        <p:spPr>
          <a:xfrm>
            <a:off x="1495044" y="1071034"/>
            <a:ext cx="6601791" cy="3734138"/>
          </a:xfrm>
          <a:prstGeom prst="rect">
            <a:avLst/>
          </a:prstGeom>
        </p:spPr>
      </p:pic>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sp>
        <p:nvSpPr>
          <p:cNvPr id="4" name="직사각형 3">
            <a:extLst>
              <a:ext uri="{FF2B5EF4-FFF2-40B4-BE49-F238E27FC236}">
                <a16:creationId xmlns:a16="http://schemas.microsoft.com/office/drawing/2014/main" id="{834279A6-D531-4BFD-820F-01D58197F03A}"/>
              </a:ext>
            </a:extLst>
          </p:cNvPr>
          <p:cNvSpPr/>
          <p:nvPr/>
        </p:nvSpPr>
        <p:spPr>
          <a:xfrm>
            <a:off x="3699444" y="2596145"/>
            <a:ext cx="929789" cy="16916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직사각형 8">
            <a:extLst>
              <a:ext uri="{FF2B5EF4-FFF2-40B4-BE49-F238E27FC236}">
                <a16:creationId xmlns:a16="http://schemas.microsoft.com/office/drawing/2014/main" id="{E15EBA2C-6817-4C14-94EB-2DFF6D08CFF8}"/>
              </a:ext>
            </a:extLst>
          </p:cNvPr>
          <p:cNvSpPr/>
          <p:nvPr/>
        </p:nvSpPr>
        <p:spPr>
          <a:xfrm>
            <a:off x="2332267" y="2680631"/>
            <a:ext cx="929789" cy="16916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직사각형 9">
            <a:extLst>
              <a:ext uri="{FF2B5EF4-FFF2-40B4-BE49-F238E27FC236}">
                <a16:creationId xmlns:a16="http://schemas.microsoft.com/office/drawing/2014/main" id="{D747E6E7-F223-4801-BFC9-385D8CC9AAC2}"/>
              </a:ext>
            </a:extLst>
          </p:cNvPr>
          <p:cNvSpPr/>
          <p:nvPr/>
        </p:nvSpPr>
        <p:spPr>
          <a:xfrm>
            <a:off x="7022502" y="4303873"/>
            <a:ext cx="763524" cy="30022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Google Shape;481;p40">
            <a:extLst>
              <a:ext uri="{FF2B5EF4-FFF2-40B4-BE49-F238E27FC236}">
                <a16:creationId xmlns:a16="http://schemas.microsoft.com/office/drawing/2014/main" id="{776D849C-8BB0-4B27-A0A1-997A510CBFEC}"/>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altLang="ko-KR" sz="2000" b="1" dirty="0">
                <a:solidFill>
                  <a:srgbClr val="0070C0"/>
                </a:solidFill>
                <a:latin typeface="+mn-lt"/>
                <a:ea typeface="+mn-ea"/>
              </a:rPr>
              <a:t>Docker</a:t>
            </a:r>
            <a:r>
              <a:rPr lang="ko-KR" altLang="en-US" sz="2000" b="1" dirty="0">
                <a:solidFill>
                  <a:srgbClr val="0070C0"/>
                </a:solidFill>
                <a:latin typeface="+mn-lt"/>
                <a:ea typeface="+mn-ea"/>
              </a:rPr>
              <a:t> 환경 준비 </a:t>
            </a:r>
            <a:r>
              <a:rPr lang="en-US" altLang="ko-KR" sz="2000" b="1" dirty="0">
                <a:solidFill>
                  <a:srgbClr val="0070C0"/>
                </a:solidFill>
                <a:latin typeface="+mn-lt"/>
                <a:ea typeface="+mn-ea"/>
              </a:rPr>
              <a:t>#2</a:t>
            </a:r>
            <a:endParaRPr sz="2000" b="1" dirty="0">
              <a:solidFill>
                <a:srgbClr val="0070C0"/>
              </a:solidFill>
              <a:latin typeface="+mn-lt"/>
              <a:ea typeface="+mn-ea"/>
            </a:endParaRPr>
          </a:p>
        </p:txBody>
      </p:sp>
      <p:sp>
        <p:nvSpPr>
          <p:cNvPr id="12" name="Google Shape;315;p33">
            <a:extLst>
              <a:ext uri="{FF2B5EF4-FFF2-40B4-BE49-F238E27FC236}">
                <a16:creationId xmlns:a16="http://schemas.microsoft.com/office/drawing/2014/main" id="{7A887E21-325C-44E3-9229-5B236B88CB18}"/>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Tree>
    <p:extLst>
      <p:ext uri="{BB962C8B-B14F-4D97-AF65-F5344CB8AC3E}">
        <p14:creationId xmlns:p14="http://schemas.microsoft.com/office/powerpoint/2010/main" val="31599575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 name="TextBox 4">
            <a:extLst>
              <a:ext uri="{FF2B5EF4-FFF2-40B4-BE49-F238E27FC236}">
                <a16:creationId xmlns:a16="http://schemas.microsoft.com/office/drawing/2014/main" id="{CB7E28E3-B199-4F29-9E36-BC251D60170F}"/>
              </a:ext>
            </a:extLst>
          </p:cNvPr>
          <p:cNvSpPr txBox="1"/>
          <p:nvPr/>
        </p:nvSpPr>
        <p:spPr>
          <a:xfrm>
            <a:off x="720000" y="1193292"/>
            <a:ext cx="7395300" cy="3139321"/>
          </a:xfrm>
          <a:prstGeom prst="rect">
            <a:avLst/>
          </a:prstGeom>
          <a:noFill/>
        </p:spPr>
        <p:txBody>
          <a:bodyPr wrap="square" rtlCol="0">
            <a:spAutoFit/>
          </a:bodyPr>
          <a:lstStyle/>
          <a:p>
            <a:r>
              <a:rPr lang="en-US" altLang="ko-KR" sz="1100" dirty="0">
                <a:latin typeface="D2Coding" panose="020B0609020101020101" pitchFamily="49" charset="-127"/>
                <a:ea typeface="D2Coding" panose="020B0609020101020101" pitchFamily="49" charset="-127"/>
              </a:rPr>
              <a:t># </a:t>
            </a:r>
            <a:r>
              <a:rPr lang="ko-KR" altLang="en-US" sz="1100" dirty="0">
                <a:latin typeface="D2Coding" panose="020B0609020101020101" pitchFamily="49" charset="-127"/>
                <a:ea typeface="D2Coding" panose="020B0609020101020101" pitchFamily="49" charset="-127"/>
              </a:rPr>
              <a:t>실행중인 컨테이너 모두 중지</a:t>
            </a:r>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stop $(docker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ps</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 –a –q</a:t>
            </a:r>
            <a:r>
              <a:rPr lang="en-US" altLang="ko-KR" sz="1100" dirty="0">
                <a:highlight>
                  <a:srgbClr val="FFFF00"/>
                </a:highlight>
                <a:latin typeface="D2Coding" panose="020B0609020101020101" pitchFamily="49" charset="-127"/>
                <a:ea typeface="D2Coding" panose="020B0609020101020101" pitchFamily="49" charset="-127"/>
              </a:rPr>
              <a:t>)</a:t>
            </a:r>
          </a:p>
          <a:p>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ko-KR" altLang="en-US" sz="1100" dirty="0">
                <a:latin typeface="D2Coding" panose="020B0609020101020101" pitchFamily="49" charset="-127"/>
                <a:ea typeface="D2Coding" panose="020B0609020101020101" pitchFamily="49" charset="-127"/>
              </a:rPr>
              <a:t>모든 컨테이너 삭제</a:t>
            </a:r>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rm $(docker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ps</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 -a -q</a:t>
            </a:r>
            <a:r>
              <a:rPr lang="en-US" altLang="ko-KR" sz="1100" dirty="0">
                <a:highlight>
                  <a:srgbClr val="FFFF00"/>
                </a:highlight>
                <a:latin typeface="D2Coding" panose="020B0609020101020101" pitchFamily="49" charset="-127"/>
                <a:ea typeface="D2Coding" panose="020B0609020101020101" pitchFamily="49" charset="-127"/>
              </a:rPr>
              <a:t>)</a:t>
            </a:r>
          </a:p>
          <a:p>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ko-KR" altLang="en-US" sz="1100" dirty="0">
                <a:latin typeface="D2Coding" panose="020B0609020101020101" pitchFamily="49" charset="-127"/>
                <a:ea typeface="D2Coding" panose="020B0609020101020101" pitchFamily="49" charset="-127"/>
              </a:rPr>
              <a:t>모든 이미지 </a:t>
            </a:r>
            <a:r>
              <a:rPr lang="en-US" altLang="ko-KR" sz="1100" dirty="0">
                <a:latin typeface="D2Coding" panose="020B0609020101020101" pitchFamily="49" charset="-127"/>
                <a:ea typeface="D2Coding" panose="020B0609020101020101" pitchFamily="49" charset="-127"/>
              </a:rPr>
              <a:t>(</a:t>
            </a:r>
            <a:r>
              <a:rPr lang="ko-KR" altLang="en-US" sz="1100" dirty="0">
                <a:latin typeface="D2Coding" panose="020B0609020101020101" pitchFamily="49" charset="-127"/>
                <a:ea typeface="D2Coding" panose="020B0609020101020101" pitchFamily="49" charset="-127"/>
              </a:rPr>
              <a:t>강제</a:t>
            </a:r>
            <a:r>
              <a:rPr lang="en-US" altLang="ko-KR" sz="1100" dirty="0">
                <a:latin typeface="D2Coding" panose="020B0609020101020101" pitchFamily="49" charset="-127"/>
                <a:ea typeface="D2Coding" panose="020B0609020101020101" pitchFamily="49" charset="-127"/>
              </a:rPr>
              <a:t>) </a:t>
            </a:r>
            <a:r>
              <a:rPr lang="ko-KR" altLang="en-US" sz="1100" dirty="0">
                <a:latin typeface="D2Coding" panose="020B0609020101020101" pitchFamily="49" charset="-127"/>
                <a:ea typeface="D2Coding" panose="020B0609020101020101" pitchFamily="49" charset="-127"/>
              </a:rPr>
              <a:t>삭제</a:t>
            </a:r>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rmi</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 -f $(docker images -q)</a:t>
            </a:r>
          </a:p>
          <a:p>
            <a:endParaRPr lang="en-US" altLang="ko-KR" sz="1100" dirty="0">
              <a:solidFill>
                <a:srgbClr val="FF0000"/>
              </a:solidFill>
              <a:highlight>
                <a:srgbClr val="FFFF00"/>
              </a:highlight>
              <a:latin typeface="D2Coding" panose="020B0609020101020101" pitchFamily="49" charset="-127"/>
              <a:ea typeface="D2Coding" panose="020B0609020101020101" pitchFamily="49" charset="-127"/>
            </a:endParaRPr>
          </a:p>
          <a:p>
            <a:r>
              <a:rPr lang="en-US" altLang="ko-KR" sz="1100" dirty="0">
                <a:solidFill>
                  <a:schemeClr val="tx1"/>
                </a:solidFill>
                <a:latin typeface="D2Coding" panose="020B0609020101020101" pitchFamily="49" charset="-127"/>
                <a:ea typeface="D2Coding" panose="020B0609020101020101" pitchFamily="49" charset="-127"/>
              </a:rPr>
              <a:t># </a:t>
            </a:r>
            <a:r>
              <a:rPr lang="ko-KR" altLang="en-US" sz="1100" dirty="0">
                <a:solidFill>
                  <a:schemeClr val="tx1"/>
                </a:solidFill>
                <a:latin typeface="D2Coding" panose="020B0609020101020101" pitchFamily="49" charset="-127"/>
                <a:ea typeface="D2Coding" panose="020B0609020101020101" pitchFamily="49" charset="-127"/>
              </a:rPr>
              <a:t>이미지 빌드</a:t>
            </a:r>
            <a:endParaRPr lang="en-US" altLang="ko-KR" sz="1100" dirty="0">
              <a:solidFill>
                <a:schemeClr val="tx1"/>
              </a:solidFill>
              <a:latin typeface="D2Coding" panose="020B0609020101020101" pitchFamily="49" charset="-127"/>
              <a:ea typeface="D2Coding" panose="020B0609020101020101" pitchFamily="49" charset="-127"/>
            </a:endParaRPr>
          </a:p>
          <a:p>
            <a:r>
              <a:rPr lang="en-US" altLang="ko-KR" sz="1100" dirty="0">
                <a:solidFill>
                  <a:schemeClr val="tx1"/>
                </a:solidFill>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cd</a:t>
            </a:r>
            <a:r>
              <a:rPr lang="ko-KR" altLang="en-US" sz="1100" dirty="0">
                <a:solidFill>
                  <a:srgbClr val="FF0000"/>
                </a:solidFill>
                <a:highlight>
                  <a:srgbClr val="FFFF00"/>
                </a:highlight>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docker-k8s-hands-on/lab/day1/lab2</a:t>
            </a:r>
          </a:p>
          <a:p>
            <a:r>
              <a:rPr lang="en-US" altLang="ko-KR" sz="1100" dirty="0">
                <a:solidFill>
                  <a:schemeClr val="tx1"/>
                </a:solidFill>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build -t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choochangho</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/husky -f nginx-husky-</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dockerfile</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 .</a:t>
            </a:r>
          </a:p>
          <a:p>
            <a:endParaRPr lang="en-US" altLang="ko-KR" sz="1100" dirty="0">
              <a:solidFill>
                <a:srgbClr val="FF0000"/>
              </a:solidFill>
              <a:highlight>
                <a:srgbClr val="FFFF00"/>
              </a:highlight>
              <a:latin typeface="D2Coding" panose="020B0609020101020101" pitchFamily="49" charset="-127"/>
              <a:ea typeface="D2Coding" panose="020B0609020101020101" pitchFamily="49" charset="-127"/>
            </a:endParaRPr>
          </a:p>
          <a:p>
            <a:r>
              <a:rPr lang="en-US" altLang="ko-KR" sz="1100" dirty="0">
                <a:solidFill>
                  <a:schemeClr val="tx1"/>
                </a:solidFill>
                <a:latin typeface="D2Coding" panose="020B0609020101020101" pitchFamily="49" charset="-127"/>
                <a:ea typeface="D2Coding" panose="020B0609020101020101" pitchFamily="49" charset="-127"/>
              </a:rPr>
              <a:t># </a:t>
            </a:r>
            <a:r>
              <a:rPr lang="ko-KR" altLang="en-US" sz="1100" dirty="0">
                <a:solidFill>
                  <a:schemeClr val="tx1"/>
                </a:solidFill>
                <a:latin typeface="D2Coding" panose="020B0609020101020101" pitchFamily="49" charset="-127"/>
                <a:ea typeface="D2Coding" panose="020B0609020101020101" pitchFamily="49" charset="-127"/>
              </a:rPr>
              <a:t>이미지 확인</a:t>
            </a:r>
            <a:endParaRPr lang="en-US" altLang="ko-KR" sz="1100" dirty="0">
              <a:solidFill>
                <a:schemeClr val="tx1"/>
              </a:solidFill>
              <a:latin typeface="D2Coding" panose="020B0609020101020101" pitchFamily="49" charset="-127"/>
              <a:ea typeface="D2Coding" panose="020B0609020101020101" pitchFamily="49" charset="-127"/>
            </a:endParaRPr>
          </a:p>
          <a:p>
            <a:r>
              <a:rPr lang="en-US" altLang="ko-KR" sz="1100" dirty="0">
                <a:solidFill>
                  <a:schemeClr val="tx1"/>
                </a:solidFill>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images</a:t>
            </a:r>
          </a:p>
          <a:p>
            <a:r>
              <a:rPr lang="en-US" altLang="ko-KR" sz="1100" dirty="0">
                <a:solidFill>
                  <a:schemeClr val="tx1"/>
                </a:solidFill>
                <a:latin typeface="D2Coding" panose="020B0609020101020101" pitchFamily="49" charset="-127"/>
                <a:ea typeface="D2Coding" panose="020B0609020101020101" pitchFamily="49" charset="-127"/>
              </a:rPr>
              <a:t>REPOSITORY          TAG       IMAGE ID       CREATED       SIZE</a:t>
            </a:r>
          </a:p>
          <a:p>
            <a:r>
              <a:rPr lang="en-US" altLang="ko-KR" sz="1100" dirty="0" err="1">
                <a:solidFill>
                  <a:schemeClr val="tx1"/>
                </a:solidFill>
                <a:latin typeface="D2Coding" panose="020B0609020101020101" pitchFamily="49" charset="-127"/>
                <a:ea typeface="D2Coding" panose="020B0609020101020101" pitchFamily="49" charset="-127"/>
              </a:rPr>
              <a:t>choochangho</a:t>
            </a:r>
            <a:r>
              <a:rPr lang="en-US" altLang="ko-KR" sz="1100" dirty="0">
                <a:solidFill>
                  <a:schemeClr val="tx1"/>
                </a:solidFill>
                <a:latin typeface="D2Coding" panose="020B0609020101020101" pitchFamily="49" charset="-127"/>
                <a:ea typeface="D2Coding" panose="020B0609020101020101" pitchFamily="49" charset="-127"/>
              </a:rPr>
              <a:t>/husky   latest    ce065571490c   4 hours ago   141MB</a:t>
            </a:r>
          </a:p>
          <a:p>
            <a:r>
              <a:rPr lang="en-US" altLang="ko-KR" sz="1100" dirty="0">
                <a:solidFill>
                  <a:schemeClr val="tx1"/>
                </a:solidFill>
                <a:latin typeface="D2Coding" panose="020B0609020101020101" pitchFamily="49" charset="-127"/>
                <a:ea typeface="D2Coding" panose="020B0609020101020101" pitchFamily="49" charset="-127"/>
              </a:rPr>
              <a:t>nginx               latest    605c77e624dd   13 days ago   141MB</a:t>
            </a:r>
          </a:p>
        </p:txBody>
      </p:sp>
      <p:sp>
        <p:nvSpPr>
          <p:cNvPr id="6" name="Google Shape;315;p33">
            <a:extLst>
              <a:ext uri="{FF2B5EF4-FFF2-40B4-BE49-F238E27FC236}">
                <a16:creationId xmlns:a16="http://schemas.microsoft.com/office/drawing/2014/main" id="{98B8B247-DBE7-49AB-8FF0-C1142B77E707}"/>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7" name="Google Shape;481;p40">
            <a:extLst>
              <a:ext uri="{FF2B5EF4-FFF2-40B4-BE49-F238E27FC236}">
                <a16:creationId xmlns:a16="http://schemas.microsoft.com/office/drawing/2014/main" id="{011B7574-2B4A-4699-A82B-EDF6E8A54DBF}"/>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ko-KR" altLang="en-US" sz="2000" b="1" dirty="0">
                <a:solidFill>
                  <a:srgbClr val="0070C0"/>
                </a:solidFill>
                <a:latin typeface="+mn-lt"/>
                <a:ea typeface="+mn-ea"/>
              </a:rPr>
              <a:t>이미지 빌드</a:t>
            </a:r>
            <a:endParaRPr sz="2000" b="1" dirty="0">
              <a:solidFill>
                <a:srgbClr val="0070C0"/>
              </a:solidFill>
              <a:latin typeface="+mn-lt"/>
              <a:ea typeface="+mn-ea"/>
            </a:endParaRPr>
          </a:p>
        </p:txBody>
      </p:sp>
    </p:spTree>
    <p:extLst>
      <p:ext uri="{BB962C8B-B14F-4D97-AF65-F5344CB8AC3E}">
        <p14:creationId xmlns:p14="http://schemas.microsoft.com/office/powerpoint/2010/main" val="13723324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 name="TextBox 4">
            <a:extLst>
              <a:ext uri="{FF2B5EF4-FFF2-40B4-BE49-F238E27FC236}">
                <a16:creationId xmlns:a16="http://schemas.microsoft.com/office/drawing/2014/main" id="{CB7E28E3-B199-4F29-9E36-BC251D60170F}"/>
              </a:ext>
            </a:extLst>
          </p:cNvPr>
          <p:cNvSpPr txBox="1"/>
          <p:nvPr/>
        </p:nvSpPr>
        <p:spPr>
          <a:xfrm>
            <a:off x="720000" y="1193292"/>
            <a:ext cx="7395300" cy="2462213"/>
          </a:xfrm>
          <a:prstGeom prst="rect">
            <a:avLst/>
          </a:prstGeom>
          <a:noFill/>
        </p:spPr>
        <p:txBody>
          <a:bodyPr wrap="square" rtlCol="0">
            <a:spAutoFit/>
          </a:bodyPr>
          <a:lstStyle/>
          <a:p>
            <a:r>
              <a:rPr lang="en-US" altLang="ko-KR" sz="1100" dirty="0">
                <a:latin typeface="D2Coding" panose="020B0609020101020101" pitchFamily="49" charset="-127"/>
                <a:ea typeface="D2Coding" panose="020B0609020101020101" pitchFamily="49" charset="-127"/>
              </a:rPr>
              <a:t># docker</a:t>
            </a:r>
            <a:r>
              <a:rPr lang="ko-KR" altLang="en-US" sz="1100" dirty="0">
                <a:latin typeface="D2Coding" panose="020B0609020101020101" pitchFamily="49" charset="-127"/>
                <a:ea typeface="D2Coding" panose="020B0609020101020101" pitchFamily="49" charset="-127"/>
              </a:rPr>
              <a:t> </a:t>
            </a:r>
            <a:r>
              <a:rPr lang="en-US" altLang="ko-KR" sz="1100" dirty="0">
                <a:latin typeface="D2Coding" panose="020B0609020101020101" pitchFamily="49" charset="-127"/>
                <a:ea typeface="D2Coding" panose="020B0609020101020101" pitchFamily="49" charset="-127"/>
              </a:rPr>
              <a:t>hub</a:t>
            </a:r>
            <a:r>
              <a:rPr lang="ko-KR" altLang="en-US" sz="1100" dirty="0">
                <a:latin typeface="D2Coding" panose="020B0609020101020101" pitchFamily="49" charset="-127"/>
                <a:ea typeface="D2Coding" panose="020B0609020101020101" pitchFamily="49" charset="-127"/>
              </a:rPr>
              <a:t> 로그인</a:t>
            </a:r>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login</a:t>
            </a:r>
            <a:br>
              <a:rPr lang="en-US" altLang="ko-KR" sz="1100" dirty="0">
                <a:highlight>
                  <a:srgbClr val="FFFF00"/>
                </a:highlight>
                <a:latin typeface="D2Coding" panose="020B0609020101020101" pitchFamily="49" charset="-127"/>
                <a:ea typeface="D2Coding" panose="020B0609020101020101" pitchFamily="49" charset="-127"/>
              </a:rPr>
            </a:br>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ko-KR" altLang="en-US" sz="1100" dirty="0">
                <a:latin typeface="D2Coding" panose="020B0609020101020101" pitchFamily="49" charset="-127"/>
                <a:ea typeface="D2Coding" panose="020B0609020101020101" pitchFamily="49" charset="-127"/>
              </a:rPr>
              <a:t>모든 이미지 </a:t>
            </a:r>
            <a:r>
              <a:rPr lang="ko-KR" altLang="en-US" sz="1100" dirty="0" err="1">
                <a:latin typeface="D2Coding" panose="020B0609020101020101" pitchFamily="49" charset="-127"/>
                <a:ea typeface="D2Coding" panose="020B0609020101020101" pitchFamily="49" charset="-127"/>
              </a:rPr>
              <a:t>푸쉬</a:t>
            </a:r>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push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choochangho</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husky:latest</a:t>
            </a:r>
            <a:endParaRPr lang="en-US" altLang="ko-KR" sz="1100" dirty="0">
              <a:solidFill>
                <a:srgbClr val="FF0000"/>
              </a:solidFill>
              <a:highlight>
                <a:srgbClr val="FFFF00"/>
              </a:highlight>
              <a:latin typeface="D2Coding" panose="020B0609020101020101" pitchFamily="49" charset="-127"/>
              <a:ea typeface="D2Coding" panose="020B0609020101020101" pitchFamily="49" charset="-127"/>
            </a:endParaRPr>
          </a:p>
          <a:p>
            <a:r>
              <a:rPr lang="en-US" altLang="ko-KR" sz="1100" dirty="0">
                <a:solidFill>
                  <a:schemeClr val="tx1"/>
                </a:solidFill>
                <a:latin typeface="D2Coding" panose="020B0609020101020101" pitchFamily="49" charset="-127"/>
                <a:ea typeface="D2Coding" panose="020B0609020101020101" pitchFamily="49" charset="-127"/>
              </a:rPr>
              <a:t>The push refers to repository [docker.io/</a:t>
            </a:r>
            <a:r>
              <a:rPr lang="en-US" altLang="ko-KR" sz="1100" dirty="0" err="1">
                <a:solidFill>
                  <a:schemeClr val="tx1"/>
                </a:solidFill>
                <a:latin typeface="D2Coding" panose="020B0609020101020101" pitchFamily="49" charset="-127"/>
                <a:ea typeface="D2Coding" panose="020B0609020101020101" pitchFamily="49" charset="-127"/>
              </a:rPr>
              <a:t>choochangho</a:t>
            </a:r>
            <a:r>
              <a:rPr lang="en-US" altLang="ko-KR" sz="1100" dirty="0">
                <a:solidFill>
                  <a:schemeClr val="tx1"/>
                </a:solidFill>
                <a:latin typeface="D2Coding" panose="020B0609020101020101" pitchFamily="49" charset="-127"/>
                <a:ea typeface="D2Coding" panose="020B0609020101020101" pitchFamily="49" charset="-127"/>
              </a:rPr>
              <a:t>/husky]</a:t>
            </a:r>
          </a:p>
          <a:p>
            <a:r>
              <a:rPr lang="en-US" altLang="ko-KR" sz="1100" dirty="0">
                <a:solidFill>
                  <a:schemeClr val="tx1"/>
                </a:solidFill>
                <a:latin typeface="D2Coding" panose="020B0609020101020101" pitchFamily="49" charset="-127"/>
                <a:ea typeface="D2Coding" panose="020B0609020101020101" pitchFamily="49" charset="-127"/>
              </a:rPr>
              <a:t>fe2cd13067b1: Pushed</a:t>
            </a:r>
          </a:p>
          <a:p>
            <a:r>
              <a:rPr lang="en-US" altLang="ko-KR" sz="1100" dirty="0">
                <a:solidFill>
                  <a:schemeClr val="tx1"/>
                </a:solidFill>
                <a:latin typeface="D2Coding" panose="020B0609020101020101" pitchFamily="49" charset="-127"/>
                <a:ea typeface="D2Coding" panose="020B0609020101020101" pitchFamily="49" charset="-127"/>
              </a:rPr>
              <a:t>d874fd2bc83b: Mounted from library/nginx</a:t>
            </a:r>
          </a:p>
          <a:p>
            <a:r>
              <a:rPr lang="en-US" altLang="ko-KR" sz="1100" dirty="0">
                <a:solidFill>
                  <a:schemeClr val="tx1"/>
                </a:solidFill>
                <a:latin typeface="D2Coding" panose="020B0609020101020101" pitchFamily="49" charset="-127"/>
                <a:ea typeface="D2Coding" panose="020B0609020101020101" pitchFamily="49" charset="-127"/>
              </a:rPr>
              <a:t>32ce5f6a5106: Mounted from library/nginx</a:t>
            </a:r>
          </a:p>
          <a:p>
            <a:r>
              <a:rPr lang="en-US" altLang="ko-KR" sz="1100" dirty="0">
                <a:solidFill>
                  <a:schemeClr val="tx1"/>
                </a:solidFill>
                <a:latin typeface="D2Coding" panose="020B0609020101020101" pitchFamily="49" charset="-127"/>
                <a:ea typeface="D2Coding" panose="020B0609020101020101" pitchFamily="49" charset="-127"/>
              </a:rPr>
              <a:t>f1db227348d0: Mounted from library/nginx</a:t>
            </a:r>
          </a:p>
          <a:p>
            <a:r>
              <a:rPr lang="en-US" altLang="ko-KR" sz="1100" dirty="0">
                <a:solidFill>
                  <a:schemeClr val="tx1"/>
                </a:solidFill>
                <a:latin typeface="D2Coding" panose="020B0609020101020101" pitchFamily="49" charset="-127"/>
                <a:ea typeface="D2Coding" panose="020B0609020101020101" pitchFamily="49" charset="-127"/>
              </a:rPr>
              <a:t>b8d6e692a25e: Mounted from library/nginx</a:t>
            </a:r>
          </a:p>
          <a:p>
            <a:r>
              <a:rPr lang="en-US" altLang="ko-KR" sz="1100" dirty="0">
                <a:solidFill>
                  <a:schemeClr val="tx1"/>
                </a:solidFill>
                <a:latin typeface="D2Coding" panose="020B0609020101020101" pitchFamily="49" charset="-127"/>
                <a:ea typeface="D2Coding" panose="020B0609020101020101" pitchFamily="49" charset="-127"/>
              </a:rPr>
              <a:t>e379e8aedd4d: Mounted from library/nginx</a:t>
            </a:r>
          </a:p>
          <a:p>
            <a:r>
              <a:rPr lang="en-US" altLang="ko-KR" sz="1100" dirty="0">
                <a:solidFill>
                  <a:schemeClr val="tx1"/>
                </a:solidFill>
                <a:latin typeface="D2Coding" panose="020B0609020101020101" pitchFamily="49" charset="-127"/>
                <a:ea typeface="D2Coding" panose="020B0609020101020101" pitchFamily="49" charset="-127"/>
              </a:rPr>
              <a:t>2edcec3590a4: Mounted from library/nginx</a:t>
            </a:r>
          </a:p>
          <a:p>
            <a:r>
              <a:rPr lang="en-US" altLang="ko-KR" sz="1100" dirty="0">
                <a:solidFill>
                  <a:schemeClr val="tx1"/>
                </a:solidFill>
                <a:latin typeface="D2Coding" panose="020B0609020101020101" pitchFamily="49" charset="-127"/>
                <a:ea typeface="D2Coding" panose="020B0609020101020101" pitchFamily="49" charset="-127"/>
              </a:rPr>
              <a:t>1.0: digest: sha256:32c2eb2fe7243034473d5d66a7e2e446d909f0dbada64d745ccd05e9b5cb389a size: 1777</a:t>
            </a:r>
          </a:p>
        </p:txBody>
      </p:sp>
      <p:sp>
        <p:nvSpPr>
          <p:cNvPr id="2" name="직사각형 1">
            <a:extLst>
              <a:ext uri="{FF2B5EF4-FFF2-40B4-BE49-F238E27FC236}">
                <a16:creationId xmlns:a16="http://schemas.microsoft.com/office/drawing/2014/main" id="{6D82DFD9-5446-48B2-B407-9D94DA19110B}"/>
              </a:ext>
            </a:extLst>
          </p:cNvPr>
          <p:cNvSpPr/>
          <p:nvPr/>
        </p:nvSpPr>
        <p:spPr>
          <a:xfrm>
            <a:off x="836676" y="3739896"/>
            <a:ext cx="7539228" cy="7818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900" dirty="0">
                <a:solidFill>
                  <a:schemeClr val="tx1"/>
                </a:solidFill>
              </a:rPr>
              <a:t>docker login </a:t>
            </a:r>
            <a:r>
              <a:rPr lang="ko-KR" altLang="en-US" sz="900" dirty="0">
                <a:solidFill>
                  <a:schemeClr val="tx1"/>
                </a:solidFill>
              </a:rPr>
              <a:t>또는 </a:t>
            </a:r>
            <a:r>
              <a:rPr lang="en-US" altLang="ko-KR" sz="900" dirty="0">
                <a:solidFill>
                  <a:schemeClr val="tx1"/>
                </a:solidFill>
              </a:rPr>
              <a:t>push </a:t>
            </a:r>
            <a:r>
              <a:rPr lang="ko-KR" altLang="en-US" sz="900" dirty="0">
                <a:solidFill>
                  <a:schemeClr val="tx1"/>
                </a:solidFill>
              </a:rPr>
              <a:t>과정에 에러가 발생할 수 있다</a:t>
            </a:r>
            <a:r>
              <a:rPr lang="en-US" altLang="ko-KR" sz="900" dirty="0">
                <a:solidFill>
                  <a:schemeClr val="tx1"/>
                </a:solidFill>
              </a:rPr>
              <a:t>.</a:t>
            </a:r>
            <a:br>
              <a:rPr lang="en-US" altLang="ko-KR" sz="900" dirty="0">
                <a:solidFill>
                  <a:schemeClr val="tx1"/>
                </a:solidFill>
              </a:rPr>
            </a:br>
            <a:r>
              <a:rPr lang="ko-KR" altLang="en-US" sz="900" dirty="0">
                <a:solidFill>
                  <a:schemeClr val="tx1"/>
                </a:solidFill>
              </a:rPr>
              <a:t>이때는 </a:t>
            </a:r>
            <a:r>
              <a:rPr lang="en-US" altLang="ko-KR" sz="900" dirty="0">
                <a:solidFill>
                  <a:schemeClr val="tx1"/>
                </a:solidFill>
              </a:rPr>
              <a:t>~/.docker/</a:t>
            </a:r>
            <a:r>
              <a:rPr lang="en-US" altLang="ko-KR" sz="900" dirty="0" err="1">
                <a:solidFill>
                  <a:schemeClr val="tx1"/>
                </a:solidFill>
              </a:rPr>
              <a:t>config.json</a:t>
            </a:r>
            <a:r>
              <a:rPr lang="en-US" altLang="ko-KR" sz="900" dirty="0">
                <a:solidFill>
                  <a:schemeClr val="tx1"/>
                </a:solidFill>
              </a:rPr>
              <a:t> </a:t>
            </a:r>
            <a:r>
              <a:rPr lang="ko-KR" altLang="en-US" sz="900" dirty="0">
                <a:solidFill>
                  <a:schemeClr val="tx1"/>
                </a:solidFill>
              </a:rPr>
              <a:t>파일을 삭제 후 다시 시도해 본다</a:t>
            </a:r>
            <a:r>
              <a:rPr lang="en-US" altLang="ko-KR" sz="900" dirty="0">
                <a:solidFill>
                  <a:schemeClr val="tx1"/>
                </a:solidFill>
              </a:rPr>
              <a:t>.</a:t>
            </a:r>
            <a:endParaRPr lang="ko-KR" altLang="en-US" sz="900" dirty="0">
              <a:solidFill>
                <a:schemeClr val="tx1"/>
              </a:solidFill>
            </a:endParaRPr>
          </a:p>
        </p:txBody>
      </p:sp>
      <p:pic>
        <p:nvPicPr>
          <p:cNvPr id="4" name="그래픽 3" descr="느낌표">
            <a:extLst>
              <a:ext uri="{FF2B5EF4-FFF2-40B4-BE49-F238E27FC236}">
                <a16:creationId xmlns:a16="http://schemas.microsoft.com/office/drawing/2014/main" id="{7DDE7ED9-02F3-4509-A5B6-666C5816DF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37260" y="3779901"/>
            <a:ext cx="220599" cy="220599"/>
          </a:xfrm>
          <a:prstGeom prst="rect">
            <a:avLst/>
          </a:prstGeom>
        </p:spPr>
      </p:pic>
      <p:sp>
        <p:nvSpPr>
          <p:cNvPr id="7" name="Google Shape;315;p33">
            <a:extLst>
              <a:ext uri="{FF2B5EF4-FFF2-40B4-BE49-F238E27FC236}">
                <a16:creationId xmlns:a16="http://schemas.microsoft.com/office/drawing/2014/main" id="{40F950E5-C493-4909-A0F8-E173C19C7640}"/>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8" name="Google Shape;481;p40">
            <a:extLst>
              <a:ext uri="{FF2B5EF4-FFF2-40B4-BE49-F238E27FC236}">
                <a16:creationId xmlns:a16="http://schemas.microsoft.com/office/drawing/2014/main" id="{B69ED750-443B-4B1A-9495-8F2CD1C83F23}"/>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ko-KR" altLang="en-US" sz="2000" b="1" dirty="0">
                <a:solidFill>
                  <a:srgbClr val="0070C0"/>
                </a:solidFill>
                <a:latin typeface="+mn-lt"/>
                <a:ea typeface="+mn-ea"/>
              </a:rPr>
              <a:t>이미지 </a:t>
            </a:r>
            <a:r>
              <a:rPr lang="ko-KR" altLang="en-US" sz="2000" b="1" dirty="0" err="1">
                <a:solidFill>
                  <a:srgbClr val="0070C0"/>
                </a:solidFill>
                <a:latin typeface="+mn-lt"/>
                <a:ea typeface="+mn-ea"/>
              </a:rPr>
              <a:t>푸쉬</a:t>
            </a:r>
            <a:endParaRPr sz="2000" b="1" dirty="0">
              <a:solidFill>
                <a:srgbClr val="0070C0"/>
              </a:solidFill>
              <a:latin typeface="+mn-lt"/>
              <a:ea typeface="+mn-ea"/>
            </a:endParaRPr>
          </a:p>
        </p:txBody>
      </p:sp>
    </p:spTree>
    <p:extLst>
      <p:ext uri="{BB962C8B-B14F-4D97-AF65-F5344CB8AC3E}">
        <p14:creationId xmlns:p14="http://schemas.microsoft.com/office/powerpoint/2010/main" val="9538296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pic>
        <p:nvPicPr>
          <p:cNvPr id="8" name="그림 7">
            <a:extLst>
              <a:ext uri="{FF2B5EF4-FFF2-40B4-BE49-F238E27FC236}">
                <a16:creationId xmlns:a16="http://schemas.microsoft.com/office/drawing/2014/main" id="{FF94283A-2267-43A9-8E9F-89F2427987E1}"/>
              </a:ext>
            </a:extLst>
          </p:cNvPr>
          <p:cNvPicPr>
            <a:picLocks noChangeAspect="1"/>
          </p:cNvPicPr>
          <p:nvPr/>
        </p:nvPicPr>
        <p:blipFill>
          <a:blip r:embed="rId3"/>
          <a:stretch>
            <a:fillRect/>
          </a:stretch>
        </p:blipFill>
        <p:spPr>
          <a:xfrm>
            <a:off x="2251710" y="1161637"/>
            <a:ext cx="4640580" cy="3609924"/>
          </a:xfrm>
          <a:prstGeom prst="rect">
            <a:avLst/>
          </a:prstGeom>
        </p:spPr>
      </p:pic>
      <p:sp>
        <p:nvSpPr>
          <p:cNvPr id="9" name="직사각형 8">
            <a:extLst>
              <a:ext uri="{FF2B5EF4-FFF2-40B4-BE49-F238E27FC236}">
                <a16:creationId xmlns:a16="http://schemas.microsoft.com/office/drawing/2014/main" id="{7414A02D-F508-4C43-8578-3AB6F19F6040}"/>
              </a:ext>
            </a:extLst>
          </p:cNvPr>
          <p:cNvSpPr/>
          <p:nvPr/>
        </p:nvSpPr>
        <p:spPr>
          <a:xfrm>
            <a:off x="2308860" y="3099816"/>
            <a:ext cx="2651760" cy="10287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Google Shape;315;p33">
            <a:extLst>
              <a:ext uri="{FF2B5EF4-FFF2-40B4-BE49-F238E27FC236}">
                <a16:creationId xmlns:a16="http://schemas.microsoft.com/office/drawing/2014/main" id="{108CCA86-F2D2-4415-933B-605F120E5493}"/>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7" name="Google Shape;481;p40">
            <a:extLst>
              <a:ext uri="{FF2B5EF4-FFF2-40B4-BE49-F238E27FC236}">
                <a16:creationId xmlns:a16="http://schemas.microsoft.com/office/drawing/2014/main" id="{EA16AC01-0276-4D2A-97B3-40CC9A926531}"/>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Repository </a:t>
            </a:r>
            <a:r>
              <a:rPr lang="ko-KR" altLang="en-US" sz="2000" b="1" dirty="0">
                <a:solidFill>
                  <a:srgbClr val="0070C0"/>
                </a:solidFill>
                <a:latin typeface="+mn-lt"/>
                <a:ea typeface="+mn-ea"/>
              </a:rPr>
              <a:t>확인</a:t>
            </a:r>
            <a:endParaRPr sz="2000" b="1" dirty="0">
              <a:solidFill>
                <a:srgbClr val="0070C0"/>
              </a:solidFill>
              <a:latin typeface="+mn-lt"/>
              <a:ea typeface="+mn-ea"/>
            </a:endParaRPr>
          </a:p>
        </p:txBody>
      </p:sp>
    </p:spTree>
    <p:extLst>
      <p:ext uri="{BB962C8B-B14F-4D97-AF65-F5344CB8AC3E}">
        <p14:creationId xmlns:p14="http://schemas.microsoft.com/office/powerpoint/2010/main" val="9160711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 name="TextBox 4">
            <a:extLst>
              <a:ext uri="{FF2B5EF4-FFF2-40B4-BE49-F238E27FC236}">
                <a16:creationId xmlns:a16="http://schemas.microsoft.com/office/drawing/2014/main" id="{CB7E28E3-B199-4F29-9E36-BC251D60170F}"/>
              </a:ext>
            </a:extLst>
          </p:cNvPr>
          <p:cNvSpPr txBox="1"/>
          <p:nvPr/>
        </p:nvSpPr>
        <p:spPr>
          <a:xfrm>
            <a:off x="720000" y="1193292"/>
            <a:ext cx="7395300" cy="3139321"/>
          </a:xfrm>
          <a:prstGeom prst="rect">
            <a:avLst/>
          </a:prstGeom>
          <a:noFill/>
        </p:spPr>
        <p:txBody>
          <a:bodyPr wrap="square" rtlCol="0">
            <a:spAutoFit/>
          </a:bodyPr>
          <a:lstStyle/>
          <a:p>
            <a:r>
              <a:rPr lang="en-US" altLang="ko-KR" sz="1100" dirty="0">
                <a:latin typeface="D2Coding" panose="020B0609020101020101" pitchFamily="49" charset="-127"/>
                <a:ea typeface="D2Coding" panose="020B0609020101020101" pitchFamily="49" charset="-127"/>
              </a:rPr>
              <a:t># docker hub </a:t>
            </a:r>
            <a:r>
              <a:rPr lang="ko-KR" altLang="en-US" sz="1100" dirty="0">
                <a:latin typeface="D2Coding" panose="020B0609020101020101" pitchFamily="49" charset="-127"/>
                <a:ea typeface="D2Coding" panose="020B0609020101020101" pitchFamily="49" charset="-127"/>
              </a:rPr>
              <a:t>에서 이미지를 내려 받는지 확인하기 위해 모든 컨테이너와 이미지를 삭제한다</a:t>
            </a:r>
            <a:r>
              <a:rPr lang="en-US" altLang="ko-KR" sz="1100" dirty="0">
                <a:latin typeface="D2Coding" panose="020B0609020101020101" pitchFamily="49" charset="-127"/>
                <a:ea typeface="D2Coding" panose="020B0609020101020101" pitchFamily="49" charset="-127"/>
              </a:rPr>
              <a:t>.</a:t>
            </a: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stop $(docker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ps</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 –a –q</a:t>
            </a:r>
            <a:r>
              <a:rPr lang="en-US" altLang="ko-KR" sz="1100" dirty="0">
                <a:highlight>
                  <a:srgbClr val="FFFF00"/>
                </a:highlight>
                <a:latin typeface="D2Coding" panose="020B0609020101020101" pitchFamily="49" charset="-127"/>
                <a:ea typeface="D2Coding" panose="020B0609020101020101" pitchFamily="49" charset="-127"/>
              </a:rPr>
              <a:t>)</a:t>
            </a:r>
          </a:p>
          <a:p>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ko-KR" altLang="en-US" sz="1100" dirty="0">
                <a:latin typeface="D2Coding" panose="020B0609020101020101" pitchFamily="49" charset="-127"/>
                <a:ea typeface="D2Coding" panose="020B0609020101020101" pitchFamily="49" charset="-127"/>
              </a:rPr>
              <a:t>모든 컨테이너 삭제</a:t>
            </a:r>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rm $(docker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ps</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 -a -q</a:t>
            </a:r>
            <a:r>
              <a:rPr lang="en-US" altLang="ko-KR" sz="1100" dirty="0">
                <a:highlight>
                  <a:srgbClr val="FFFF00"/>
                </a:highlight>
                <a:latin typeface="D2Coding" panose="020B0609020101020101" pitchFamily="49" charset="-127"/>
                <a:ea typeface="D2Coding" panose="020B0609020101020101" pitchFamily="49" charset="-127"/>
              </a:rPr>
              <a:t>)</a:t>
            </a:r>
          </a:p>
          <a:p>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ko-KR" altLang="en-US" sz="1100" dirty="0">
                <a:latin typeface="D2Coding" panose="020B0609020101020101" pitchFamily="49" charset="-127"/>
                <a:ea typeface="D2Coding" panose="020B0609020101020101" pitchFamily="49" charset="-127"/>
              </a:rPr>
              <a:t>모든 이미지 </a:t>
            </a:r>
            <a:r>
              <a:rPr lang="en-US" altLang="ko-KR" sz="1100" dirty="0">
                <a:latin typeface="D2Coding" panose="020B0609020101020101" pitchFamily="49" charset="-127"/>
                <a:ea typeface="D2Coding" panose="020B0609020101020101" pitchFamily="49" charset="-127"/>
              </a:rPr>
              <a:t>(</a:t>
            </a:r>
            <a:r>
              <a:rPr lang="ko-KR" altLang="en-US" sz="1100" dirty="0">
                <a:latin typeface="D2Coding" panose="020B0609020101020101" pitchFamily="49" charset="-127"/>
                <a:ea typeface="D2Coding" panose="020B0609020101020101" pitchFamily="49" charset="-127"/>
              </a:rPr>
              <a:t>강제</a:t>
            </a:r>
            <a:r>
              <a:rPr lang="en-US" altLang="ko-KR" sz="1100" dirty="0">
                <a:latin typeface="D2Coding" panose="020B0609020101020101" pitchFamily="49" charset="-127"/>
                <a:ea typeface="D2Coding" panose="020B0609020101020101" pitchFamily="49" charset="-127"/>
              </a:rPr>
              <a:t>) </a:t>
            </a:r>
            <a:r>
              <a:rPr lang="ko-KR" altLang="en-US" sz="1100" dirty="0">
                <a:latin typeface="D2Coding" panose="020B0609020101020101" pitchFamily="49" charset="-127"/>
                <a:ea typeface="D2Coding" panose="020B0609020101020101" pitchFamily="49" charset="-127"/>
              </a:rPr>
              <a:t>삭제</a:t>
            </a:r>
            <a:endParaRPr lang="en-US" altLang="ko-KR" sz="1100" dirty="0">
              <a:latin typeface="D2Coding" panose="020B0609020101020101" pitchFamily="49" charset="-127"/>
              <a:ea typeface="D2Coding" panose="020B0609020101020101" pitchFamily="49" charset="-127"/>
            </a:endParaRP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rmi</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 -f $(docker images -q)</a:t>
            </a:r>
          </a:p>
          <a:p>
            <a:endParaRPr lang="en-US" altLang="ko-KR" sz="1100" dirty="0">
              <a:solidFill>
                <a:srgbClr val="FF0000"/>
              </a:solidFill>
              <a:highlight>
                <a:srgbClr val="FFFF00"/>
              </a:highlight>
              <a:latin typeface="D2Coding" panose="020B0609020101020101" pitchFamily="49" charset="-127"/>
              <a:ea typeface="D2Coding" panose="020B0609020101020101" pitchFamily="49" charset="-127"/>
            </a:endParaRPr>
          </a:p>
          <a:p>
            <a:r>
              <a:rPr lang="en-US" altLang="ko-KR" sz="1100" dirty="0">
                <a:solidFill>
                  <a:schemeClr val="tx1"/>
                </a:solidFill>
                <a:latin typeface="D2Coding" panose="020B0609020101020101" pitchFamily="49" charset="-127"/>
                <a:ea typeface="D2Coding" panose="020B0609020101020101" pitchFamily="49" charset="-127"/>
              </a:rPr>
              <a:t># </a:t>
            </a:r>
            <a:r>
              <a:rPr lang="ko-KR" altLang="en-US" sz="1100" dirty="0">
                <a:solidFill>
                  <a:schemeClr val="tx1"/>
                </a:solidFill>
                <a:latin typeface="D2Coding" panose="020B0609020101020101" pitchFamily="49" charset="-127"/>
                <a:ea typeface="D2Coding" panose="020B0609020101020101" pitchFamily="49" charset="-127"/>
              </a:rPr>
              <a:t>이미지 확인</a:t>
            </a:r>
            <a:endParaRPr lang="en-US" altLang="ko-KR" sz="1100" dirty="0">
              <a:solidFill>
                <a:schemeClr val="tx1"/>
              </a:solidFill>
              <a:latin typeface="D2Coding" panose="020B0609020101020101" pitchFamily="49" charset="-127"/>
              <a:ea typeface="D2Coding" panose="020B0609020101020101" pitchFamily="49" charset="-127"/>
            </a:endParaRPr>
          </a:p>
          <a:p>
            <a:r>
              <a:rPr lang="en-US" altLang="ko-KR" sz="1100" dirty="0">
                <a:solidFill>
                  <a:schemeClr val="tx1"/>
                </a:solidFill>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images</a:t>
            </a:r>
          </a:p>
          <a:p>
            <a:r>
              <a:rPr lang="en-US" altLang="ko-KR" sz="1100" dirty="0">
                <a:solidFill>
                  <a:schemeClr val="tx1"/>
                </a:solidFill>
                <a:latin typeface="D2Coding" panose="020B0609020101020101" pitchFamily="49" charset="-127"/>
                <a:ea typeface="D2Coding" panose="020B0609020101020101" pitchFamily="49" charset="-127"/>
              </a:rPr>
              <a:t>REPOSITORY          TAG       IMAGE ID       CREATED       SIZE</a:t>
            </a:r>
          </a:p>
          <a:p>
            <a:endParaRPr lang="en-US" altLang="ko-KR" sz="1100" dirty="0">
              <a:solidFill>
                <a:srgbClr val="FF0000"/>
              </a:solidFill>
              <a:highlight>
                <a:srgbClr val="FFFF00"/>
              </a:highlight>
              <a:latin typeface="D2Coding" panose="020B0609020101020101" pitchFamily="49" charset="-127"/>
              <a:ea typeface="D2Coding" panose="020B0609020101020101" pitchFamily="49" charset="-127"/>
            </a:endParaRPr>
          </a:p>
          <a:p>
            <a:r>
              <a:rPr lang="en-US" altLang="ko-KR" sz="1100" dirty="0">
                <a:solidFill>
                  <a:schemeClr val="tx1"/>
                </a:solidFill>
                <a:latin typeface="D2Coding" panose="020B0609020101020101" pitchFamily="49" charset="-127"/>
                <a:ea typeface="D2Coding" panose="020B0609020101020101" pitchFamily="49" charset="-127"/>
              </a:rPr>
              <a:t># </a:t>
            </a:r>
            <a:r>
              <a:rPr lang="ko-KR" altLang="en-US" sz="1100" dirty="0">
                <a:solidFill>
                  <a:schemeClr val="tx1"/>
                </a:solidFill>
                <a:latin typeface="D2Coding" panose="020B0609020101020101" pitchFamily="49" charset="-127"/>
                <a:ea typeface="D2Coding" panose="020B0609020101020101" pitchFamily="49" charset="-127"/>
              </a:rPr>
              <a:t>컨테이너 실행</a:t>
            </a:r>
            <a:r>
              <a:rPr lang="en-US" altLang="ko-KR" sz="1100" dirty="0">
                <a:solidFill>
                  <a:schemeClr val="tx1"/>
                </a:solidFill>
                <a:latin typeface="D2Coding" panose="020B0609020101020101" pitchFamily="49" charset="-127"/>
                <a:ea typeface="D2Coding" panose="020B0609020101020101" pitchFamily="49" charset="-127"/>
              </a:rPr>
              <a:t>(</a:t>
            </a:r>
            <a:r>
              <a:rPr lang="ko-KR" altLang="en-US" sz="1100" dirty="0">
                <a:solidFill>
                  <a:schemeClr val="tx1"/>
                </a:solidFill>
                <a:latin typeface="D2Coding" panose="020B0609020101020101" pitchFamily="49" charset="-127"/>
                <a:ea typeface="D2Coding" panose="020B0609020101020101" pitchFamily="49" charset="-127"/>
              </a:rPr>
              <a:t>브라우저에서 확인</a:t>
            </a:r>
            <a:r>
              <a:rPr lang="en-US" altLang="ko-KR" sz="1100" dirty="0">
                <a:solidFill>
                  <a:schemeClr val="tx1"/>
                </a:solidFill>
                <a:latin typeface="D2Coding" panose="020B0609020101020101" pitchFamily="49" charset="-127"/>
                <a:ea typeface="D2Coding" panose="020B0609020101020101" pitchFamily="49" charset="-127"/>
              </a:rPr>
              <a:t>)</a:t>
            </a:r>
          </a:p>
          <a:p>
            <a:r>
              <a:rPr lang="en-US" altLang="ko-KR" sz="1100" dirty="0">
                <a:solidFill>
                  <a:schemeClr val="tx1"/>
                </a:solidFill>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run -p 8080:80 -d --name my-husky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choochangho</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/husky</a:t>
            </a:r>
          </a:p>
          <a:p>
            <a:r>
              <a:rPr lang="en-US" altLang="ko-KR" sz="1100" dirty="0">
                <a:solidFill>
                  <a:schemeClr val="tx1"/>
                </a:solidFill>
                <a:latin typeface="D2Coding" panose="020B0609020101020101" pitchFamily="49" charset="-127"/>
                <a:ea typeface="D2Coding" panose="020B0609020101020101" pitchFamily="49" charset="-127"/>
              </a:rPr>
              <a:t>Unable to find image '</a:t>
            </a:r>
            <a:r>
              <a:rPr lang="en-US" altLang="ko-KR" sz="1100" dirty="0" err="1">
                <a:solidFill>
                  <a:schemeClr val="tx1"/>
                </a:solidFill>
                <a:latin typeface="D2Coding" panose="020B0609020101020101" pitchFamily="49" charset="-127"/>
                <a:ea typeface="D2Coding" panose="020B0609020101020101" pitchFamily="49" charset="-127"/>
              </a:rPr>
              <a:t>choochangho</a:t>
            </a:r>
            <a:r>
              <a:rPr lang="en-US" altLang="ko-KR" sz="1100" dirty="0">
                <a:solidFill>
                  <a:schemeClr val="tx1"/>
                </a:solidFill>
                <a:latin typeface="D2Coding" panose="020B0609020101020101" pitchFamily="49" charset="-127"/>
                <a:ea typeface="D2Coding" panose="020B0609020101020101" pitchFamily="49" charset="-127"/>
              </a:rPr>
              <a:t>/</a:t>
            </a:r>
            <a:r>
              <a:rPr lang="en-US" altLang="ko-KR" sz="1100" dirty="0" err="1">
                <a:solidFill>
                  <a:schemeClr val="tx1"/>
                </a:solidFill>
                <a:latin typeface="D2Coding" panose="020B0609020101020101" pitchFamily="49" charset="-127"/>
                <a:ea typeface="D2Coding" panose="020B0609020101020101" pitchFamily="49" charset="-127"/>
              </a:rPr>
              <a:t>husky:latest</a:t>
            </a:r>
            <a:r>
              <a:rPr lang="en-US" altLang="ko-KR" sz="1100" dirty="0">
                <a:solidFill>
                  <a:schemeClr val="tx1"/>
                </a:solidFill>
                <a:latin typeface="D2Coding" panose="020B0609020101020101" pitchFamily="49" charset="-127"/>
                <a:ea typeface="D2Coding" panose="020B0609020101020101" pitchFamily="49" charset="-127"/>
              </a:rPr>
              <a:t>' locally</a:t>
            </a:r>
          </a:p>
          <a:p>
            <a:r>
              <a:rPr lang="en-US" altLang="ko-KR" sz="1100" dirty="0">
                <a:solidFill>
                  <a:schemeClr val="tx1"/>
                </a:solidFill>
                <a:latin typeface="D2Coding" panose="020B0609020101020101" pitchFamily="49" charset="-127"/>
                <a:ea typeface="D2Coding" panose="020B0609020101020101" pitchFamily="49" charset="-127"/>
              </a:rPr>
              <a:t>latest: Pulling from </a:t>
            </a:r>
            <a:r>
              <a:rPr lang="en-US" altLang="ko-KR" sz="1100" dirty="0" err="1">
                <a:solidFill>
                  <a:schemeClr val="tx1"/>
                </a:solidFill>
                <a:latin typeface="D2Coding" panose="020B0609020101020101" pitchFamily="49" charset="-127"/>
                <a:ea typeface="D2Coding" panose="020B0609020101020101" pitchFamily="49" charset="-127"/>
              </a:rPr>
              <a:t>choochangho</a:t>
            </a:r>
            <a:r>
              <a:rPr lang="en-US" altLang="ko-KR" sz="1100" dirty="0">
                <a:solidFill>
                  <a:schemeClr val="tx1"/>
                </a:solidFill>
                <a:latin typeface="D2Coding" panose="020B0609020101020101" pitchFamily="49" charset="-127"/>
                <a:ea typeface="D2Coding" panose="020B0609020101020101" pitchFamily="49" charset="-127"/>
              </a:rPr>
              <a:t>/husky</a:t>
            </a:r>
          </a:p>
          <a:p>
            <a:r>
              <a:rPr lang="en-US" altLang="ko-KR" sz="1100" dirty="0">
                <a:solidFill>
                  <a:schemeClr val="tx1"/>
                </a:solidFill>
                <a:latin typeface="D2Coding" panose="020B0609020101020101" pitchFamily="49" charset="-127"/>
                <a:ea typeface="D2Coding" panose="020B0609020101020101" pitchFamily="49" charset="-127"/>
              </a:rPr>
              <a:t>…(</a:t>
            </a:r>
            <a:r>
              <a:rPr lang="ko-KR" altLang="en-US" sz="1100" dirty="0">
                <a:solidFill>
                  <a:schemeClr val="tx1"/>
                </a:solidFill>
                <a:latin typeface="D2Coding" panose="020B0609020101020101" pitchFamily="49" charset="-127"/>
                <a:ea typeface="D2Coding" panose="020B0609020101020101" pitchFamily="49" charset="-127"/>
              </a:rPr>
              <a:t>중략</a:t>
            </a:r>
            <a:r>
              <a:rPr lang="en-US" altLang="ko-KR" sz="1100" dirty="0">
                <a:solidFill>
                  <a:schemeClr val="tx1"/>
                </a:solidFill>
                <a:latin typeface="D2Coding" panose="020B0609020101020101" pitchFamily="49" charset="-127"/>
                <a:ea typeface="D2Coding" panose="020B0609020101020101" pitchFamily="49" charset="-127"/>
              </a:rPr>
              <a:t>)…</a:t>
            </a:r>
          </a:p>
        </p:txBody>
      </p:sp>
      <p:sp>
        <p:nvSpPr>
          <p:cNvPr id="6" name="Google Shape;315;p33">
            <a:extLst>
              <a:ext uri="{FF2B5EF4-FFF2-40B4-BE49-F238E27FC236}">
                <a16:creationId xmlns:a16="http://schemas.microsoft.com/office/drawing/2014/main" id="{A7328CF9-3F8A-4DE1-A950-82880C372D18}"/>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7" name="Google Shape;481;p40">
            <a:extLst>
              <a:ext uri="{FF2B5EF4-FFF2-40B4-BE49-F238E27FC236}">
                <a16:creationId xmlns:a16="http://schemas.microsoft.com/office/drawing/2014/main" id="{505C82E0-255B-4549-B5AC-5769A37619F9}"/>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ko-KR" altLang="en-US" sz="2000" b="1" dirty="0">
                <a:solidFill>
                  <a:srgbClr val="0070C0"/>
                </a:solidFill>
                <a:latin typeface="+mn-lt"/>
                <a:ea typeface="+mn-ea"/>
              </a:rPr>
              <a:t>테스트</a:t>
            </a:r>
            <a:endParaRPr sz="2000" b="1" dirty="0">
              <a:solidFill>
                <a:srgbClr val="0070C0"/>
              </a:solidFill>
              <a:latin typeface="+mn-lt"/>
              <a:ea typeface="+mn-ea"/>
            </a:endParaRPr>
          </a:p>
        </p:txBody>
      </p:sp>
    </p:spTree>
    <p:extLst>
      <p:ext uri="{BB962C8B-B14F-4D97-AF65-F5344CB8AC3E}">
        <p14:creationId xmlns:p14="http://schemas.microsoft.com/office/powerpoint/2010/main" val="2785295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 name="TextBox 4">
            <a:extLst>
              <a:ext uri="{FF2B5EF4-FFF2-40B4-BE49-F238E27FC236}">
                <a16:creationId xmlns:a16="http://schemas.microsoft.com/office/drawing/2014/main" id="{CB7E28E3-B199-4F29-9E36-BC251D60170F}"/>
              </a:ext>
            </a:extLst>
          </p:cNvPr>
          <p:cNvSpPr txBox="1"/>
          <p:nvPr/>
        </p:nvSpPr>
        <p:spPr>
          <a:xfrm>
            <a:off x="720000" y="1193292"/>
            <a:ext cx="7395300" cy="430887"/>
          </a:xfrm>
          <a:prstGeom prst="rect">
            <a:avLst/>
          </a:prstGeom>
          <a:noFill/>
        </p:spPr>
        <p:txBody>
          <a:bodyPr wrap="square" rtlCol="0">
            <a:spAutoFit/>
          </a:bodyPr>
          <a:lstStyle/>
          <a:p>
            <a:r>
              <a:rPr lang="ko-KR" altLang="en-US" sz="1100" dirty="0">
                <a:solidFill>
                  <a:schemeClr val="tx1"/>
                </a:solidFill>
                <a:latin typeface="D2Coding" panose="020B0609020101020101" pitchFamily="49" charset="-127"/>
                <a:ea typeface="D2Coding" panose="020B0609020101020101" pitchFamily="49" charset="-127"/>
              </a:rPr>
              <a:t>다양한 환경에서 </a:t>
            </a:r>
            <a:r>
              <a:rPr lang="en-US" altLang="ko-KR" sz="1100" dirty="0" err="1">
                <a:solidFill>
                  <a:schemeClr val="tx1"/>
                </a:solidFill>
                <a:latin typeface="D2Coding" panose="020B0609020101020101" pitchFamily="49" charset="-127"/>
                <a:ea typeface="D2Coding" panose="020B0609020101020101" pitchFamily="49" charset="-127"/>
              </a:rPr>
              <a:t>Dockerfile</a:t>
            </a:r>
            <a:r>
              <a:rPr lang="ko-KR" altLang="en-US" sz="1100" dirty="0">
                <a:solidFill>
                  <a:schemeClr val="tx1"/>
                </a:solidFill>
                <a:latin typeface="D2Coding" panose="020B0609020101020101" pitchFamily="49" charset="-127"/>
                <a:ea typeface="D2Coding" panose="020B0609020101020101" pitchFamily="49" charset="-127"/>
              </a:rPr>
              <a:t>이 사용될 수 있다</a:t>
            </a:r>
            <a:r>
              <a:rPr lang="en-US" altLang="ko-KR" sz="1100" dirty="0">
                <a:solidFill>
                  <a:schemeClr val="tx1"/>
                </a:solidFill>
                <a:latin typeface="D2Coding" panose="020B0609020101020101" pitchFamily="49" charset="-127"/>
                <a:ea typeface="D2Coding" panose="020B0609020101020101" pitchFamily="49" charset="-127"/>
              </a:rPr>
              <a:t>.</a:t>
            </a:r>
          </a:p>
          <a:p>
            <a:r>
              <a:rPr lang="ko-KR" altLang="en-US" sz="1100" dirty="0">
                <a:solidFill>
                  <a:schemeClr val="tx1"/>
                </a:solidFill>
                <a:latin typeface="D2Coding" panose="020B0609020101020101" pitchFamily="49" charset="-127"/>
                <a:ea typeface="D2Coding" panose="020B0609020101020101" pitchFamily="49" charset="-127"/>
              </a:rPr>
              <a:t>이러한 상황을 염두에 두고 아래와 같은 형태로 파일을 분리하는 것을 추천한다</a:t>
            </a:r>
            <a:r>
              <a:rPr lang="en-US" altLang="ko-KR" sz="1100" dirty="0">
                <a:solidFill>
                  <a:schemeClr val="tx1"/>
                </a:solidFill>
                <a:latin typeface="D2Coding" panose="020B0609020101020101" pitchFamily="49" charset="-127"/>
                <a:ea typeface="D2Coding" panose="020B0609020101020101" pitchFamily="49" charset="-127"/>
              </a:rPr>
              <a:t>.</a:t>
            </a:r>
          </a:p>
        </p:txBody>
      </p:sp>
      <p:graphicFrame>
        <p:nvGraphicFramePr>
          <p:cNvPr id="2" name="표 2">
            <a:extLst>
              <a:ext uri="{FF2B5EF4-FFF2-40B4-BE49-F238E27FC236}">
                <a16:creationId xmlns:a16="http://schemas.microsoft.com/office/drawing/2014/main" id="{EB405529-C5E2-46C9-B0A3-676B104D9079}"/>
              </a:ext>
            </a:extLst>
          </p:cNvPr>
          <p:cNvGraphicFramePr>
            <a:graphicFrameLocks noGrp="1"/>
          </p:cNvGraphicFramePr>
          <p:nvPr>
            <p:extLst>
              <p:ext uri="{D42A27DB-BD31-4B8C-83A1-F6EECF244321}">
                <p14:modId xmlns:p14="http://schemas.microsoft.com/office/powerpoint/2010/main" val="3789570400"/>
              </p:ext>
            </p:extLst>
          </p:nvPr>
        </p:nvGraphicFramePr>
        <p:xfrm>
          <a:off x="1049686" y="1830070"/>
          <a:ext cx="6544407" cy="1854200"/>
        </p:xfrm>
        <a:graphic>
          <a:graphicData uri="http://schemas.openxmlformats.org/drawingml/2006/table">
            <a:tbl>
              <a:tblPr firstRow="1" bandRow="1">
                <a:tableStyleId>{1DCA138E-0E33-4D1C-A45A-2F143132F184}</a:tableStyleId>
              </a:tblPr>
              <a:tblGrid>
                <a:gridCol w="2181469">
                  <a:extLst>
                    <a:ext uri="{9D8B030D-6E8A-4147-A177-3AD203B41FA5}">
                      <a16:colId xmlns:a16="http://schemas.microsoft.com/office/drawing/2014/main" val="3897987477"/>
                    </a:ext>
                  </a:extLst>
                </a:gridCol>
                <a:gridCol w="1964034">
                  <a:extLst>
                    <a:ext uri="{9D8B030D-6E8A-4147-A177-3AD203B41FA5}">
                      <a16:colId xmlns:a16="http://schemas.microsoft.com/office/drawing/2014/main" val="1590337323"/>
                    </a:ext>
                  </a:extLst>
                </a:gridCol>
                <a:gridCol w="2398904">
                  <a:extLst>
                    <a:ext uri="{9D8B030D-6E8A-4147-A177-3AD203B41FA5}">
                      <a16:colId xmlns:a16="http://schemas.microsoft.com/office/drawing/2014/main" val="958579372"/>
                    </a:ext>
                  </a:extLst>
                </a:gridCol>
              </a:tblGrid>
              <a:tr h="370840">
                <a:tc>
                  <a:txBody>
                    <a:bodyPr/>
                    <a:lstStyle/>
                    <a:p>
                      <a:pPr algn="ctr" latinLnBrk="1"/>
                      <a:r>
                        <a:rPr lang="ko-KR" altLang="en-US" dirty="0"/>
                        <a:t>환경</a:t>
                      </a:r>
                    </a:p>
                  </a:txBody>
                  <a:tcPr/>
                </a:tc>
                <a:tc>
                  <a:txBody>
                    <a:bodyPr/>
                    <a:lstStyle/>
                    <a:p>
                      <a:pPr algn="ctr" latinLnBrk="1"/>
                      <a:r>
                        <a:rPr lang="ko-KR" altLang="en-US" dirty="0"/>
                        <a:t>파일명</a:t>
                      </a:r>
                    </a:p>
                  </a:txBody>
                  <a:tcPr/>
                </a:tc>
                <a:tc>
                  <a:txBody>
                    <a:bodyPr/>
                    <a:lstStyle/>
                    <a:p>
                      <a:pPr algn="ctr" latinLnBrk="1"/>
                      <a:r>
                        <a:rPr lang="ko-KR" altLang="en-US" dirty="0"/>
                        <a:t>설명</a:t>
                      </a:r>
                    </a:p>
                  </a:txBody>
                  <a:tcPr/>
                </a:tc>
                <a:extLst>
                  <a:ext uri="{0D108BD9-81ED-4DB2-BD59-A6C34878D82A}">
                    <a16:rowId xmlns:a16="http://schemas.microsoft.com/office/drawing/2014/main" val="2599617030"/>
                  </a:ext>
                </a:extLst>
              </a:tr>
              <a:tr h="370840">
                <a:tc>
                  <a:txBody>
                    <a:bodyPr/>
                    <a:lstStyle/>
                    <a:p>
                      <a:pPr latinLnBrk="1"/>
                      <a:r>
                        <a:rPr lang="en-US" altLang="ko-KR" dirty="0"/>
                        <a:t>Local</a:t>
                      </a:r>
                      <a:endParaRPr lang="ko-KR" altLang="en-US" dirty="0"/>
                    </a:p>
                  </a:txBody>
                  <a:tcPr/>
                </a:tc>
                <a:tc>
                  <a:txBody>
                    <a:bodyPr/>
                    <a:lstStyle/>
                    <a:p>
                      <a:pPr latinLnBrk="1"/>
                      <a:r>
                        <a:rPr lang="en-US" altLang="ko-KR" dirty="0" err="1"/>
                        <a:t>dockerfile</a:t>
                      </a:r>
                      <a:r>
                        <a:rPr lang="en-US" altLang="ko-KR" dirty="0"/>
                        <a:t>-local</a:t>
                      </a:r>
                      <a:endParaRPr lang="ko-KR" altLang="en-US" dirty="0"/>
                    </a:p>
                  </a:txBody>
                  <a:tcPr/>
                </a:tc>
                <a:tc>
                  <a:txBody>
                    <a:bodyPr/>
                    <a:lstStyle/>
                    <a:p>
                      <a:pPr latinLnBrk="1"/>
                      <a:r>
                        <a:rPr lang="ko-KR" altLang="en-US" dirty="0"/>
                        <a:t>개발자 </a:t>
                      </a:r>
                      <a:r>
                        <a:rPr lang="en-US" altLang="ko-KR" dirty="0"/>
                        <a:t>PC</a:t>
                      </a:r>
                      <a:endParaRPr lang="ko-KR" altLang="en-US" dirty="0"/>
                    </a:p>
                  </a:txBody>
                  <a:tcPr/>
                </a:tc>
                <a:extLst>
                  <a:ext uri="{0D108BD9-81ED-4DB2-BD59-A6C34878D82A}">
                    <a16:rowId xmlns:a16="http://schemas.microsoft.com/office/drawing/2014/main" val="1334080779"/>
                  </a:ext>
                </a:extLst>
              </a:tr>
              <a:tr h="370840">
                <a:tc>
                  <a:txBody>
                    <a:bodyPr/>
                    <a:lstStyle/>
                    <a:p>
                      <a:pPr latinLnBrk="1"/>
                      <a:r>
                        <a:rPr lang="en-US" altLang="ko-KR" dirty="0"/>
                        <a:t>Test</a:t>
                      </a:r>
                      <a:endParaRPr lang="ko-KR" altLang="en-US" dirty="0"/>
                    </a:p>
                  </a:txBody>
                  <a:tcPr/>
                </a:tc>
                <a:tc>
                  <a:txBody>
                    <a:bodyPr/>
                    <a:lstStyle/>
                    <a:p>
                      <a:pPr latinLnBrk="1"/>
                      <a:r>
                        <a:rPr lang="en-US" altLang="ko-KR" dirty="0" err="1"/>
                        <a:t>dockerfile</a:t>
                      </a:r>
                      <a:r>
                        <a:rPr lang="en-US" altLang="ko-KR" dirty="0"/>
                        <a:t>-test</a:t>
                      </a:r>
                      <a:endParaRPr lang="ko-KR" altLang="en-US" dirty="0"/>
                    </a:p>
                  </a:txBody>
                  <a:tcPr/>
                </a:tc>
                <a:tc>
                  <a:txBody>
                    <a:bodyPr/>
                    <a:lstStyle/>
                    <a:p>
                      <a:pPr latinLnBrk="1"/>
                      <a:r>
                        <a:rPr lang="ko-KR" altLang="en-US" dirty="0"/>
                        <a:t>빌드 테스트</a:t>
                      </a:r>
                    </a:p>
                  </a:txBody>
                  <a:tcPr/>
                </a:tc>
                <a:extLst>
                  <a:ext uri="{0D108BD9-81ED-4DB2-BD59-A6C34878D82A}">
                    <a16:rowId xmlns:a16="http://schemas.microsoft.com/office/drawing/2014/main" val="3108741316"/>
                  </a:ext>
                </a:extLst>
              </a:tr>
              <a:tr h="370840">
                <a:tc>
                  <a:txBody>
                    <a:bodyPr/>
                    <a:lstStyle/>
                    <a:p>
                      <a:pPr latinLnBrk="1"/>
                      <a:r>
                        <a:rPr lang="en-US" altLang="ko-KR" dirty="0"/>
                        <a:t>Stage</a:t>
                      </a:r>
                      <a:endParaRPr lang="ko-KR" altLang="en-US" dirty="0"/>
                    </a:p>
                  </a:txBody>
                  <a:tcPr/>
                </a:tc>
                <a:tc>
                  <a:txBody>
                    <a:bodyPr/>
                    <a:lstStyle/>
                    <a:p>
                      <a:pPr latinLnBrk="1"/>
                      <a:r>
                        <a:rPr lang="en-US" altLang="ko-KR" dirty="0" err="1"/>
                        <a:t>dockerfile</a:t>
                      </a:r>
                      <a:r>
                        <a:rPr lang="en-US" altLang="ko-KR" dirty="0"/>
                        <a:t>-stage</a:t>
                      </a:r>
                      <a:endParaRPr lang="ko-KR" altLang="en-US" dirty="0"/>
                    </a:p>
                  </a:txBody>
                  <a:tcPr/>
                </a:tc>
                <a:tc>
                  <a:txBody>
                    <a:bodyPr/>
                    <a:lstStyle/>
                    <a:p>
                      <a:pPr latinLnBrk="1"/>
                      <a:r>
                        <a:rPr lang="en-US" altLang="ko-KR" dirty="0"/>
                        <a:t>release </a:t>
                      </a:r>
                      <a:r>
                        <a:rPr lang="ko-KR" altLang="en-US" dirty="0"/>
                        <a:t>직전 테스트</a:t>
                      </a:r>
                    </a:p>
                  </a:txBody>
                  <a:tcPr/>
                </a:tc>
                <a:extLst>
                  <a:ext uri="{0D108BD9-81ED-4DB2-BD59-A6C34878D82A}">
                    <a16:rowId xmlns:a16="http://schemas.microsoft.com/office/drawing/2014/main" val="3008989327"/>
                  </a:ext>
                </a:extLst>
              </a:tr>
              <a:tr h="370840">
                <a:tc>
                  <a:txBody>
                    <a:bodyPr/>
                    <a:lstStyle/>
                    <a:p>
                      <a:pPr latinLnBrk="1"/>
                      <a:r>
                        <a:rPr lang="en-US" altLang="ko-KR" dirty="0"/>
                        <a:t>Production</a:t>
                      </a:r>
                      <a:endParaRPr lang="ko-KR" altLang="en-US" dirty="0"/>
                    </a:p>
                  </a:txBody>
                  <a:tcPr/>
                </a:tc>
                <a:tc>
                  <a:txBody>
                    <a:bodyPr/>
                    <a:lstStyle/>
                    <a:p>
                      <a:pPr latinLnBrk="1"/>
                      <a:r>
                        <a:rPr lang="en-US" altLang="ko-KR" dirty="0" err="1"/>
                        <a:t>dockerfile</a:t>
                      </a:r>
                      <a:r>
                        <a:rPr lang="en-US" altLang="ko-KR" dirty="0"/>
                        <a:t>-production</a:t>
                      </a:r>
                      <a:endParaRPr lang="ko-KR" altLang="en-US" dirty="0"/>
                    </a:p>
                  </a:txBody>
                  <a:tcPr/>
                </a:tc>
                <a:tc>
                  <a:txBody>
                    <a:bodyPr/>
                    <a:lstStyle/>
                    <a:p>
                      <a:pPr latinLnBrk="1"/>
                      <a:r>
                        <a:rPr lang="ko-KR" altLang="en-US" dirty="0"/>
                        <a:t>운영</a:t>
                      </a:r>
                    </a:p>
                  </a:txBody>
                  <a:tcPr/>
                </a:tc>
                <a:extLst>
                  <a:ext uri="{0D108BD9-81ED-4DB2-BD59-A6C34878D82A}">
                    <a16:rowId xmlns:a16="http://schemas.microsoft.com/office/drawing/2014/main" val="1658274236"/>
                  </a:ext>
                </a:extLst>
              </a:tr>
            </a:tbl>
          </a:graphicData>
        </a:graphic>
      </p:graphicFrame>
      <p:sp>
        <p:nvSpPr>
          <p:cNvPr id="6" name="Google Shape;315;p33">
            <a:extLst>
              <a:ext uri="{FF2B5EF4-FFF2-40B4-BE49-F238E27FC236}">
                <a16:creationId xmlns:a16="http://schemas.microsoft.com/office/drawing/2014/main" id="{5A5FEF9F-F53E-4F1E-B33D-4C5927552E1C}"/>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7" name="Google Shape;481;p40">
            <a:extLst>
              <a:ext uri="{FF2B5EF4-FFF2-40B4-BE49-F238E27FC236}">
                <a16:creationId xmlns:a16="http://schemas.microsoft.com/office/drawing/2014/main" id="{44FE4E69-E9CE-4748-B5EF-2B1E9CB6CA96}"/>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err="1">
                <a:solidFill>
                  <a:srgbClr val="0070C0"/>
                </a:solidFill>
                <a:latin typeface="+mn-lt"/>
                <a:ea typeface="+mn-ea"/>
              </a:rPr>
              <a:t>Dockerfile</a:t>
            </a:r>
            <a:r>
              <a:rPr lang="en-US" sz="2000" b="1" dirty="0">
                <a:solidFill>
                  <a:srgbClr val="0070C0"/>
                </a:solidFill>
                <a:latin typeface="+mn-lt"/>
                <a:ea typeface="+mn-ea"/>
              </a:rPr>
              <a:t> </a:t>
            </a:r>
            <a:r>
              <a:rPr lang="ko-KR" altLang="en-US" sz="2000" b="1" dirty="0">
                <a:solidFill>
                  <a:srgbClr val="0070C0"/>
                </a:solidFill>
                <a:latin typeface="+mn-lt"/>
                <a:ea typeface="+mn-ea"/>
              </a:rPr>
              <a:t>분리</a:t>
            </a:r>
            <a:endParaRPr sz="2000" b="1" dirty="0">
              <a:solidFill>
                <a:srgbClr val="0070C0"/>
              </a:solidFill>
              <a:latin typeface="+mn-lt"/>
              <a:ea typeface="+mn-ea"/>
            </a:endParaRPr>
          </a:p>
        </p:txBody>
      </p:sp>
    </p:spTree>
    <p:extLst>
      <p:ext uri="{BB962C8B-B14F-4D97-AF65-F5344CB8AC3E}">
        <p14:creationId xmlns:p14="http://schemas.microsoft.com/office/powerpoint/2010/main" val="400160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 name="TextBox 4">
            <a:extLst>
              <a:ext uri="{FF2B5EF4-FFF2-40B4-BE49-F238E27FC236}">
                <a16:creationId xmlns:a16="http://schemas.microsoft.com/office/drawing/2014/main" id="{CB7E28E3-B199-4F29-9E36-BC251D60170F}"/>
              </a:ext>
            </a:extLst>
          </p:cNvPr>
          <p:cNvSpPr txBox="1"/>
          <p:nvPr/>
        </p:nvSpPr>
        <p:spPr>
          <a:xfrm>
            <a:off x="720000" y="1193292"/>
            <a:ext cx="7395300" cy="3046988"/>
          </a:xfrm>
          <a:prstGeom prst="rect">
            <a:avLst/>
          </a:prstGeom>
          <a:noFill/>
        </p:spPr>
        <p:txBody>
          <a:bodyPr wrap="square" rtlCol="0">
            <a:spAutoFit/>
          </a:bodyPr>
          <a:lstStyle/>
          <a:p>
            <a:pPr algn="l"/>
            <a:r>
              <a:rPr lang="en-US" altLang="ko-KR" sz="1400" b="0" i="0" dirty="0">
                <a:solidFill>
                  <a:schemeClr val="tx1"/>
                </a:solidFill>
                <a:effectLst/>
                <a:latin typeface="Open Sans" panose="020B0604020202020204" pitchFamily="34" charset="0"/>
              </a:rPr>
              <a:t>One of the most challenging things about building images is </a:t>
            </a:r>
            <a:r>
              <a:rPr lang="en-US" altLang="ko-KR" sz="1400" b="0" i="0" u="sng" dirty="0">
                <a:solidFill>
                  <a:schemeClr val="tx1"/>
                </a:solidFill>
                <a:effectLst/>
                <a:latin typeface="Open Sans" panose="020B0604020202020204" pitchFamily="34" charset="0"/>
              </a:rPr>
              <a:t>keeping the image size down</a:t>
            </a:r>
            <a:r>
              <a:rPr lang="en-US" altLang="ko-KR" sz="1400" b="0" i="0" dirty="0">
                <a:solidFill>
                  <a:schemeClr val="tx1"/>
                </a:solidFill>
                <a:effectLst/>
                <a:latin typeface="Open Sans" panose="020B0604020202020204" pitchFamily="34" charset="0"/>
              </a:rPr>
              <a:t>. Each instruction in the </a:t>
            </a:r>
            <a:r>
              <a:rPr lang="en-US" altLang="ko-KR" sz="1400" b="0" i="0" dirty="0" err="1">
                <a:solidFill>
                  <a:schemeClr val="tx1"/>
                </a:solidFill>
                <a:effectLst/>
                <a:latin typeface="Open Sans" panose="020B0604020202020204" pitchFamily="34" charset="0"/>
              </a:rPr>
              <a:t>Dockerfile</a:t>
            </a:r>
            <a:r>
              <a:rPr lang="en-US" altLang="ko-KR" sz="1400" b="0" i="0" dirty="0">
                <a:solidFill>
                  <a:schemeClr val="tx1"/>
                </a:solidFill>
                <a:effectLst/>
                <a:latin typeface="Open Sans" panose="020B0604020202020204" pitchFamily="34" charset="0"/>
              </a:rPr>
              <a:t> adds a layer to the image, and you need to remember to clean up any artifacts you don’t need before moving on to the next layer.</a:t>
            </a:r>
          </a:p>
          <a:p>
            <a:pPr algn="l"/>
            <a:endParaRPr lang="en-US" altLang="ko-KR" dirty="0">
              <a:solidFill>
                <a:schemeClr val="tx1"/>
              </a:solidFill>
              <a:latin typeface="Open Sans" panose="020B0604020202020204" pitchFamily="34" charset="0"/>
            </a:endParaRPr>
          </a:p>
          <a:p>
            <a:pPr algn="l"/>
            <a:r>
              <a:rPr lang="en-US" altLang="ko-KR" sz="1400" b="0" i="0" dirty="0">
                <a:solidFill>
                  <a:schemeClr val="tx1"/>
                </a:solidFill>
                <a:effectLst/>
                <a:latin typeface="Open Sans" panose="020B0604020202020204" pitchFamily="34" charset="0"/>
              </a:rPr>
              <a:t>To write a really efficient </a:t>
            </a:r>
            <a:r>
              <a:rPr lang="en-US" altLang="ko-KR" sz="1400" b="0" i="0" dirty="0" err="1">
                <a:solidFill>
                  <a:schemeClr val="tx1"/>
                </a:solidFill>
                <a:effectLst/>
                <a:latin typeface="Open Sans" panose="020B0604020202020204" pitchFamily="34" charset="0"/>
              </a:rPr>
              <a:t>Dockerfile</a:t>
            </a:r>
            <a:r>
              <a:rPr lang="en-US" altLang="ko-KR" sz="1400" b="0" i="0" dirty="0">
                <a:solidFill>
                  <a:schemeClr val="tx1"/>
                </a:solidFill>
                <a:effectLst/>
                <a:latin typeface="Open Sans" panose="020B0604020202020204" pitchFamily="34" charset="0"/>
              </a:rPr>
              <a:t>, you have traditionally needed to employ shell tricks and other logic to keep the layers as small as possible and to ensure that each layer has the artifacts it needs from the previous layer and nothing else.</a:t>
            </a:r>
          </a:p>
          <a:p>
            <a:pPr algn="l"/>
            <a:r>
              <a:rPr lang="en-US" altLang="ko-KR" sz="1400" b="0" i="0" dirty="0">
                <a:solidFill>
                  <a:schemeClr val="tx1"/>
                </a:solidFill>
                <a:effectLst/>
                <a:latin typeface="Open Sans" panose="020B0604020202020204" pitchFamily="34" charset="0"/>
              </a:rPr>
              <a:t>It was actually very common to have one </a:t>
            </a:r>
            <a:r>
              <a:rPr lang="en-US" altLang="ko-KR" sz="1400" b="0" i="0" dirty="0" err="1">
                <a:solidFill>
                  <a:schemeClr val="tx1"/>
                </a:solidFill>
                <a:effectLst/>
                <a:latin typeface="Open Sans" panose="020B0604020202020204" pitchFamily="34" charset="0"/>
              </a:rPr>
              <a:t>Dockerfile</a:t>
            </a:r>
            <a:r>
              <a:rPr lang="en-US" altLang="ko-KR" sz="1400" b="0" i="0" dirty="0">
                <a:solidFill>
                  <a:schemeClr val="tx1"/>
                </a:solidFill>
                <a:effectLst/>
                <a:latin typeface="Open Sans" panose="020B0604020202020204" pitchFamily="34" charset="0"/>
              </a:rPr>
              <a:t> to use for development (which contained everything needed to build your application), and </a:t>
            </a:r>
            <a:r>
              <a:rPr lang="en-US" altLang="ko-KR" sz="1400" b="0" i="0" u="sng" dirty="0">
                <a:solidFill>
                  <a:schemeClr val="tx1"/>
                </a:solidFill>
                <a:effectLst/>
                <a:latin typeface="Open Sans" panose="020B0604020202020204" pitchFamily="34" charset="0"/>
              </a:rPr>
              <a:t>a slimmed-down one to use for production, which only contained your application and exactly what was needed to run it. </a:t>
            </a:r>
            <a:r>
              <a:rPr lang="en-US" altLang="ko-KR" sz="1400" b="0" i="0" dirty="0">
                <a:solidFill>
                  <a:schemeClr val="tx1"/>
                </a:solidFill>
                <a:effectLst/>
                <a:latin typeface="Open Sans" panose="020B0604020202020204" pitchFamily="34" charset="0"/>
              </a:rPr>
              <a:t>This has been referred to as the “builder pattern”. Maintaining two </a:t>
            </a:r>
            <a:r>
              <a:rPr lang="en-US" altLang="ko-KR" sz="1400" b="0" i="0" dirty="0" err="1">
                <a:solidFill>
                  <a:schemeClr val="tx1"/>
                </a:solidFill>
                <a:effectLst/>
                <a:latin typeface="Open Sans" panose="020B0604020202020204" pitchFamily="34" charset="0"/>
              </a:rPr>
              <a:t>Dockerfiles</a:t>
            </a:r>
            <a:r>
              <a:rPr lang="en-US" altLang="ko-KR" sz="1400" b="0" i="0" dirty="0">
                <a:solidFill>
                  <a:schemeClr val="tx1"/>
                </a:solidFill>
                <a:effectLst/>
                <a:latin typeface="Open Sans" panose="020B0604020202020204" pitchFamily="34" charset="0"/>
              </a:rPr>
              <a:t> is not ideal.</a:t>
            </a:r>
          </a:p>
          <a:p>
            <a:pPr algn="l"/>
            <a:endParaRPr lang="en-US" altLang="ko-KR" dirty="0">
              <a:solidFill>
                <a:schemeClr val="tx1"/>
              </a:solidFill>
              <a:latin typeface="Open Sans" panose="020B0604020202020204" pitchFamily="34" charset="0"/>
            </a:endParaRPr>
          </a:p>
          <a:p>
            <a:pPr algn="l"/>
            <a:r>
              <a:rPr lang="en-US" altLang="ko-KR" sz="1000" b="0" i="0" dirty="0">
                <a:solidFill>
                  <a:srgbClr val="0070C0"/>
                </a:solidFill>
                <a:effectLst/>
                <a:latin typeface="Open Sans" panose="020B0604020202020204" pitchFamily="34" charset="0"/>
                <a:hlinkClick r:id="rId3">
                  <a:extLst>
                    <a:ext uri="{A12FA001-AC4F-418D-AE19-62706E023703}">
                      <ahyp:hlinkClr xmlns:ahyp="http://schemas.microsoft.com/office/drawing/2018/hyperlinkcolor" val="tx"/>
                    </a:ext>
                  </a:extLst>
                </a:hlinkClick>
              </a:rPr>
              <a:t>https://docs.docker.com/develop/develop-images/multistage-build/#before-multi-stage-builds</a:t>
            </a:r>
            <a:endParaRPr lang="en-US" altLang="ko-KR" sz="1000" b="0" i="0" dirty="0">
              <a:solidFill>
                <a:srgbClr val="0070C0"/>
              </a:solidFill>
              <a:effectLst/>
              <a:latin typeface="Open Sans" panose="020B0604020202020204" pitchFamily="34" charset="0"/>
            </a:endParaRPr>
          </a:p>
        </p:txBody>
      </p:sp>
      <p:sp>
        <p:nvSpPr>
          <p:cNvPr id="6" name="Google Shape;315;p33">
            <a:extLst>
              <a:ext uri="{FF2B5EF4-FFF2-40B4-BE49-F238E27FC236}">
                <a16:creationId xmlns:a16="http://schemas.microsoft.com/office/drawing/2014/main" id="{F14B1CD6-F4CB-4C89-A13E-3DB4787E5466}"/>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7" name="Google Shape;481;p40">
            <a:extLst>
              <a:ext uri="{FF2B5EF4-FFF2-40B4-BE49-F238E27FC236}">
                <a16:creationId xmlns:a16="http://schemas.microsoft.com/office/drawing/2014/main" id="{F519917E-62AA-464E-8266-CDD4F448477A}"/>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Multi Stage Build Concept</a:t>
            </a:r>
            <a:endParaRPr sz="2000" b="1" dirty="0">
              <a:solidFill>
                <a:srgbClr val="0070C0"/>
              </a:solidFill>
              <a:latin typeface="+mn-lt"/>
              <a:ea typeface="+mn-ea"/>
            </a:endParaRPr>
          </a:p>
        </p:txBody>
      </p:sp>
    </p:spTree>
    <p:extLst>
      <p:ext uri="{BB962C8B-B14F-4D97-AF65-F5344CB8AC3E}">
        <p14:creationId xmlns:p14="http://schemas.microsoft.com/office/powerpoint/2010/main" val="16744490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6" name="TextBox 5">
            <a:extLst>
              <a:ext uri="{FF2B5EF4-FFF2-40B4-BE49-F238E27FC236}">
                <a16:creationId xmlns:a16="http://schemas.microsoft.com/office/drawing/2014/main" id="{3934A51E-B70A-48FC-8B20-D4F5629EA0AD}"/>
              </a:ext>
            </a:extLst>
          </p:cNvPr>
          <p:cNvSpPr txBox="1"/>
          <p:nvPr/>
        </p:nvSpPr>
        <p:spPr>
          <a:xfrm>
            <a:off x="720000" y="1193292"/>
            <a:ext cx="7395300" cy="769441"/>
          </a:xfrm>
          <a:prstGeom prst="rect">
            <a:avLst/>
          </a:prstGeom>
          <a:noFill/>
        </p:spPr>
        <p:txBody>
          <a:bodyPr wrap="square" rtlCol="0">
            <a:spAutoFit/>
          </a:bodyPr>
          <a:lstStyle/>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cd</a:t>
            </a:r>
            <a:r>
              <a:rPr lang="ko-KR" altLang="en-US" sz="1100" dirty="0">
                <a:solidFill>
                  <a:srgbClr val="FF0000"/>
                </a:solidFill>
                <a:highlight>
                  <a:srgbClr val="FFFF00"/>
                </a:highlight>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docker-k8s-hands-on/lab/day/lab1/multistage</a:t>
            </a:r>
            <a:br>
              <a:rPr lang="en-US" altLang="ko-KR" sz="1100" dirty="0">
                <a:highlight>
                  <a:srgbClr val="FFFF00"/>
                </a:highlight>
                <a:latin typeface="D2Coding" panose="020B0609020101020101" pitchFamily="49" charset="-127"/>
                <a:ea typeface="D2Coding" panose="020B0609020101020101" pitchFamily="49" charset="-127"/>
              </a:rPr>
            </a:br>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image build –t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simple-app:singlestage</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 .</a:t>
            </a:r>
          </a:p>
          <a:p>
            <a:r>
              <a:rPr lang="en-US" altLang="ko-KR" sz="1100" dirty="0">
                <a:latin typeface="D2Coding" panose="020B0609020101020101" pitchFamily="49" charset="-127"/>
                <a:ea typeface="D2Coding" panose="020B0609020101020101" pitchFamily="49" charset="-127"/>
              </a:rPr>
              <a:t>$ </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docker image build –t </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simple-app:multistage</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 –f multistage-</a:t>
            </a:r>
            <a:r>
              <a:rPr lang="en-US" altLang="ko-KR" sz="1100" dirty="0" err="1">
                <a:solidFill>
                  <a:srgbClr val="FF0000"/>
                </a:solidFill>
                <a:highlight>
                  <a:srgbClr val="FFFF00"/>
                </a:highlight>
                <a:latin typeface="D2Coding" panose="020B0609020101020101" pitchFamily="49" charset="-127"/>
                <a:ea typeface="D2Coding" panose="020B0609020101020101" pitchFamily="49" charset="-127"/>
              </a:rPr>
              <a:t>dockerfile</a:t>
            </a:r>
            <a:r>
              <a:rPr lang="en-US" altLang="ko-KR" sz="1100" dirty="0">
                <a:solidFill>
                  <a:srgbClr val="FF0000"/>
                </a:solidFill>
                <a:highlight>
                  <a:srgbClr val="FFFF00"/>
                </a:highlight>
                <a:latin typeface="D2Coding" panose="020B0609020101020101" pitchFamily="49" charset="-127"/>
                <a:ea typeface="D2Coding" panose="020B0609020101020101" pitchFamily="49" charset="-127"/>
              </a:rPr>
              <a:t> .</a:t>
            </a:r>
          </a:p>
          <a:p>
            <a:endParaRPr lang="en-US" altLang="ko-KR" sz="1100" dirty="0">
              <a:solidFill>
                <a:srgbClr val="FF0000"/>
              </a:solidFill>
              <a:highlight>
                <a:srgbClr val="FFFF00"/>
              </a:highlight>
              <a:latin typeface="D2Coding" panose="020B0609020101020101" pitchFamily="49" charset="-127"/>
              <a:ea typeface="D2Coding" panose="020B0609020101020101" pitchFamily="49" charset="-127"/>
            </a:endParaRPr>
          </a:p>
        </p:txBody>
      </p:sp>
      <p:pic>
        <p:nvPicPr>
          <p:cNvPr id="3" name="그림 2">
            <a:extLst>
              <a:ext uri="{FF2B5EF4-FFF2-40B4-BE49-F238E27FC236}">
                <a16:creationId xmlns:a16="http://schemas.microsoft.com/office/drawing/2014/main" id="{FEF73CD0-8A16-4390-AC27-90DCD2155CEF}"/>
              </a:ext>
            </a:extLst>
          </p:cNvPr>
          <p:cNvPicPr>
            <a:picLocks noChangeAspect="1"/>
          </p:cNvPicPr>
          <p:nvPr/>
        </p:nvPicPr>
        <p:blipFill>
          <a:blip r:embed="rId3"/>
          <a:stretch>
            <a:fillRect/>
          </a:stretch>
        </p:blipFill>
        <p:spPr>
          <a:xfrm>
            <a:off x="416052" y="2332834"/>
            <a:ext cx="8193024" cy="1533670"/>
          </a:xfrm>
          <a:prstGeom prst="rect">
            <a:avLst/>
          </a:prstGeom>
        </p:spPr>
      </p:pic>
      <p:sp>
        <p:nvSpPr>
          <p:cNvPr id="4" name="직사각형 3">
            <a:extLst>
              <a:ext uri="{FF2B5EF4-FFF2-40B4-BE49-F238E27FC236}">
                <a16:creationId xmlns:a16="http://schemas.microsoft.com/office/drawing/2014/main" id="{586ADDFD-8967-4923-AC2B-A3C1E7C5134B}"/>
              </a:ext>
            </a:extLst>
          </p:cNvPr>
          <p:cNvSpPr/>
          <p:nvPr/>
        </p:nvSpPr>
        <p:spPr>
          <a:xfrm>
            <a:off x="7356348" y="2889504"/>
            <a:ext cx="1128538" cy="8458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Google Shape;315;p33">
            <a:extLst>
              <a:ext uri="{FF2B5EF4-FFF2-40B4-BE49-F238E27FC236}">
                <a16:creationId xmlns:a16="http://schemas.microsoft.com/office/drawing/2014/main" id="{22D9E02D-CC64-4426-9142-7951CE414B23}"/>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12" name="Google Shape;481;p40">
            <a:extLst>
              <a:ext uri="{FF2B5EF4-FFF2-40B4-BE49-F238E27FC236}">
                <a16:creationId xmlns:a16="http://schemas.microsoft.com/office/drawing/2014/main" id="{D6B3D706-8149-411C-8261-B1A491231A62}"/>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Build </a:t>
            </a:r>
            <a:r>
              <a:rPr lang="ko-KR" altLang="en-US" sz="2000" b="1" dirty="0">
                <a:solidFill>
                  <a:srgbClr val="0070C0"/>
                </a:solidFill>
                <a:latin typeface="+mn-lt"/>
                <a:ea typeface="+mn-ea"/>
              </a:rPr>
              <a:t>용량 비교</a:t>
            </a:r>
            <a:endParaRPr sz="2000" b="1" dirty="0">
              <a:solidFill>
                <a:srgbClr val="0070C0"/>
              </a:solidFill>
              <a:latin typeface="+mn-lt"/>
              <a:ea typeface="+mn-ea"/>
            </a:endParaRPr>
          </a:p>
        </p:txBody>
      </p:sp>
    </p:spTree>
    <p:extLst>
      <p:ext uri="{BB962C8B-B14F-4D97-AF65-F5344CB8AC3E}">
        <p14:creationId xmlns:p14="http://schemas.microsoft.com/office/powerpoint/2010/main" val="181632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pic>
        <p:nvPicPr>
          <p:cNvPr id="3" name="그림 2">
            <a:extLst>
              <a:ext uri="{FF2B5EF4-FFF2-40B4-BE49-F238E27FC236}">
                <a16:creationId xmlns:a16="http://schemas.microsoft.com/office/drawing/2014/main" id="{91843C3F-6DC2-4372-B612-2737616C7549}"/>
              </a:ext>
            </a:extLst>
          </p:cNvPr>
          <p:cNvPicPr>
            <a:picLocks noChangeAspect="1"/>
          </p:cNvPicPr>
          <p:nvPr/>
        </p:nvPicPr>
        <p:blipFill>
          <a:blip r:embed="rId3"/>
          <a:stretch>
            <a:fillRect/>
          </a:stretch>
        </p:blipFill>
        <p:spPr>
          <a:xfrm>
            <a:off x="1218438" y="1042192"/>
            <a:ext cx="6707124" cy="3681354"/>
          </a:xfrm>
          <a:prstGeom prst="rect">
            <a:avLst/>
          </a:prstGeom>
        </p:spPr>
      </p:pic>
      <p:sp>
        <p:nvSpPr>
          <p:cNvPr id="6" name="직사각형 5">
            <a:extLst>
              <a:ext uri="{FF2B5EF4-FFF2-40B4-BE49-F238E27FC236}">
                <a16:creationId xmlns:a16="http://schemas.microsoft.com/office/drawing/2014/main" id="{A6651011-C5E8-42EF-8F6C-D18B04921DB5}"/>
              </a:ext>
            </a:extLst>
          </p:cNvPr>
          <p:cNvSpPr/>
          <p:nvPr/>
        </p:nvSpPr>
        <p:spPr>
          <a:xfrm>
            <a:off x="2738628" y="2020824"/>
            <a:ext cx="109728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Google Shape;481;p40">
            <a:extLst>
              <a:ext uri="{FF2B5EF4-FFF2-40B4-BE49-F238E27FC236}">
                <a16:creationId xmlns:a16="http://schemas.microsoft.com/office/drawing/2014/main" id="{C354AFCD-CD5C-4259-92D3-7424F691E060}"/>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altLang="ko-KR" sz="2000" b="1" dirty="0">
                <a:solidFill>
                  <a:srgbClr val="0070C0"/>
                </a:solidFill>
                <a:latin typeface="+mn-lt"/>
                <a:ea typeface="+mn-ea"/>
              </a:rPr>
              <a:t>Docker</a:t>
            </a:r>
            <a:r>
              <a:rPr lang="ko-KR" altLang="en-US" sz="2000" b="1" dirty="0">
                <a:solidFill>
                  <a:srgbClr val="0070C0"/>
                </a:solidFill>
                <a:latin typeface="+mn-lt"/>
                <a:ea typeface="+mn-ea"/>
              </a:rPr>
              <a:t> 환경 확인 </a:t>
            </a:r>
            <a:r>
              <a:rPr lang="en-US" altLang="ko-KR" sz="2000" b="1" dirty="0">
                <a:solidFill>
                  <a:srgbClr val="0070C0"/>
                </a:solidFill>
                <a:latin typeface="+mn-lt"/>
                <a:ea typeface="+mn-ea"/>
              </a:rPr>
              <a:t>#1</a:t>
            </a:r>
            <a:endParaRPr sz="2000" b="1" dirty="0">
              <a:solidFill>
                <a:srgbClr val="0070C0"/>
              </a:solidFill>
              <a:latin typeface="+mn-lt"/>
              <a:ea typeface="+mn-ea"/>
            </a:endParaRPr>
          </a:p>
        </p:txBody>
      </p:sp>
      <p:sp>
        <p:nvSpPr>
          <p:cNvPr id="10" name="Google Shape;315;p33">
            <a:extLst>
              <a:ext uri="{FF2B5EF4-FFF2-40B4-BE49-F238E27FC236}">
                <a16:creationId xmlns:a16="http://schemas.microsoft.com/office/drawing/2014/main" id="{2CC9D080-60E2-4281-82A8-0E6F881153D8}"/>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Tree>
    <p:extLst>
      <p:ext uri="{BB962C8B-B14F-4D97-AF65-F5344CB8AC3E}">
        <p14:creationId xmlns:p14="http://schemas.microsoft.com/office/powerpoint/2010/main" val="2401277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pic>
        <p:nvPicPr>
          <p:cNvPr id="7" name="그림 6">
            <a:extLst>
              <a:ext uri="{FF2B5EF4-FFF2-40B4-BE49-F238E27FC236}">
                <a16:creationId xmlns:a16="http://schemas.microsoft.com/office/drawing/2014/main" id="{D7F3EEDE-3F5F-470D-9762-57BE6787C7E9}"/>
              </a:ext>
            </a:extLst>
          </p:cNvPr>
          <p:cNvPicPr>
            <a:picLocks noChangeAspect="1"/>
          </p:cNvPicPr>
          <p:nvPr/>
        </p:nvPicPr>
        <p:blipFill>
          <a:blip r:embed="rId3"/>
          <a:stretch>
            <a:fillRect/>
          </a:stretch>
        </p:blipFill>
        <p:spPr>
          <a:xfrm>
            <a:off x="1398270" y="1031804"/>
            <a:ext cx="6697980" cy="3673834"/>
          </a:xfrm>
          <a:prstGeom prst="rect">
            <a:avLst/>
          </a:prstGeom>
        </p:spPr>
      </p:pic>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sp>
        <p:nvSpPr>
          <p:cNvPr id="6" name="직사각형 5">
            <a:extLst>
              <a:ext uri="{FF2B5EF4-FFF2-40B4-BE49-F238E27FC236}">
                <a16:creationId xmlns:a16="http://schemas.microsoft.com/office/drawing/2014/main" id="{A6651011-C5E8-42EF-8F6C-D18B04921DB5}"/>
              </a:ext>
            </a:extLst>
          </p:cNvPr>
          <p:cNvSpPr/>
          <p:nvPr/>
        </p:nvSpPr>
        <p:spPr>
          <a:xfrm>
            <a:off x="3337512" y="1307592"/>
            <a:ext cx="1010412" cy="1443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직사각형 8">
            <a:extLst>
              <a:ext uri="{FF2B5EF4-FFF2-40B4-BE49-F238E27FC236}">
                <a16:creationId xmlns:a16="http://schemas.microsoft.com/office/drawing/2014/main" id="{48B6DB32-1346-448D-A0C9-6BAC1EF748B1}"/>
              </a:ext>
            </a:extLst>
          </p:cNvPr>
          <p:cNvSpPr/>
          <p:nvPr/>
        </p:nvSpPr>
        <p:spPr>
          <a:xfrm>
            <a:off x="3337512" y="1494440"/>
            <a:ext cx="1010412" cy="1443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Google Shape;481;p40">
            <a:extLst>
              <a:ext uri="{FF2B5EF4-FFF2-40B4-BE49-F238E27FC236}">
                <a16:creationId xmlns:a16="http://schemas.microsoft.com/office/drawing/2014/main" id="{B3106EC5-202D-4E64-9EE8-840E97183181}"/>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altLang="ko-KR" sz="2000" b="1" dirty="0">
                <a:solidFill>
                  <a:srgbClr val="0070C0"/>
                </a:solidFill>
                <a:latin typeface="+mn-lt"/>
                <a:ea typeface="+mn-ea"/>
              </a:rPr>
              <a:t>Docker</a:t>
            </a:r>
            <a:r>
              <a:rPr lang="ko-KR" altLang="en-US" sz="2000" b="1" dirty="0">
                <a:solidFill>
                  <a:srgbClr val="0070C0"/>
                </a:solidFill>
                <a:latin typeface="+mn-lt"/>
                <a:ea typeface="+mn-ea"/>
              </a:rPr>
              <a:t> 환경 확인 </a:t>
            </a:r>
            <a:r>
              <a:rPr lang="en-US" altLang="ko-KR" sz="2000" b="1" dirty="0">
                <a:solidFill>
                  <a:srgbClr val="0070C0"/>
                </a:solidFill>
                <a:latin typeface="+mn-lt"/>
                <a:ea typeface="+mn-ea"/>
              </a:rPr>
              <a:t>#2</a:t>
            </a:r>
            <a:endParaRPr sz="2000" b="1" dirty="0">
              <a:solidFill>
                <a:srgbClr val="0070C0"/>
              </a:solidFill>
              <a:latin typeface="+mn-lt"/>
              <a:ea typeface="+mn-ea"/>
            </a:endParaRPr>
          </a:p>
        </p:txBody>
      </p:sp>
      <p:sp>
        <p:nvSpPr>
          <p:cNvPr id="11" name="Google Shape;315;p33">
            <a:extLst>
              <a:ext uri="{FF2B5EF4-FFF2-40B4-BE49-F238E27FC236}">
                <a16:creationId xmlns:a16="http://schemas.microsoft.com/office/drawing/2014/main" id="{35231AA5-0D55-4A0D-BBA4-005B628F0F23}"/>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Tree>
    <p:extLst>
      <p:ext uri="{BB962C8B-B14F-4D97-AF65-F5344CB8AC3E}">
        <p14:creationId xmlns:p14="http://schemas.microsoft.com/office/powerpoint/2010/main" val="598811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grpSp>
        <p:nvGrpSpPr>
          <p:cNvPr id="2" name="그룹 1">
            <a:extLst>
              <a:ext uri="{FF2B5EF4-FFF2-40B4-BE49-F238E27FC236}">
                <a16:creationId xmlns:a16="http://schemas.microsoft.com/office/drawing/2014/main" id="{3A2A5323-0E29-4B38-995D-5F803A14E1F1}"/>
              </a:ext>
            </a:extLst>
          </p:cNvPr>
          <p:cNvGrpSpPr/>
          <p:nvPr/>
        </p:nvGrpSpPr>
        <p:grpSpPr>
          <a:xfrm>
            <a:off x="4006461" y="732055"/>
            <a:ext cx="4679667" cy="4077913"/>
            <a:chOff x="4006461" y="732055"/>
            <a:chExt cx="4679667" cy="4077913"/>
          </a:xfrm>
        </p:grpSpPr>
        <p:pic>
          <p:nvPicPr>
            <p:cNvPr id="32" name="그림 31">
              <a:extLst>
                <a:ext uri="{FF2B5EF4-FFF2-40B4-BE49-F238E27FC236}">
                  <a16:creationId xmlns:a16="http://schemas.microsoft.com/office/drawing/2014/main" id="{CF9F93E5-8D23-4FA6-93B5-0362817A05D8}"/>
                </a:ext>
              </a:extLst>
            </p:cNvPr>
            <p:cNvPicPr>
              <a:picLocks noChangeAspect="1"/>
            </p:cNvPicPr>
            <p:nvPr/>
          </p:nvPicPr>
          <p:blipFill>
            <a:blip r:embed="rId3"/>
            <a:stretch>
              <a:fillRect/>
            </a:stretch>
          </p:blipFill>
          <p:spPr>
            <a:xfrm>
              <a:off x="4200861" y="732055"/>
              <a:ext cx="4485267" cy="4077913"/>
            </a:xfrm>
            <a:prstGeom prst="rect">
              <a:avLst/>
            </a:prstGeom>
          </p:spPr>
        </p:pic>
        <p:sp>
          <p:nvSpPr>
            <p:cNvPr id="34" name="직사각형 33">
              <a:extLst>
                <a:ext uri="{FF2B5EF4-FFF2-40B4-BE49-F238E27FC236}">
                  <a16:creationId xmlns:a16="http://schemas.microsoft.com/office/drawing/2014/main" id="{6A54B392-915E-4F98-A384-ED9504FB17AB}"/>
                </a:ext>
              </a:extLst>
            </p:cNvPr>
            <p:cNvSpPr/>
            <p:nvPr/>
          </p:nvSpPr>
          <p:spPr>
            <a:xfrm>
              <a:off x="4572000" y="1170000"/>
              <a:ext cx="2066544" cy="13716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40">
              <a:extLst>
                <a:ext uri="{FF2B5EF4-FFF2-40B4-BE49-F238E27FC236}">
                  <a16:creationId xmlns:a16="http://schemas.microsoft.com/office/drawing/2014/main" id="{9E4963F4-4387-4E9C-8764-7A55F170506C}"/>
                </a:ext>
              </a:extLst>
            </p:cNvPr>
            <p:cNvSpPr/>
            <p:nvPr/>
          </p:nvSpPr>
          <p:spPr>
            <a:xfrm>
              <a:off x="4006461" y="1111800"/>
              <a:ext cx="413139" cy="2898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ln w="0"/>
                  <a:solidFill>
                    <a:schemeClr val="tx1"/>
                  </a:solidFill>
                  <a:effectLst>
                    <a:outerShdw blurRad="38100" dist="19050" dir="2700000" algn="tl" rotWithShape="0">
                      <a:schemeClr val="dk1">
                        <a:alpha val="40000"/>
                      </a:schemeClr>
                    </a:outerShdw>
                  </a:effectLst>
                </a:rPr>
                <a:t>2</a:t>
              </a:r>
              <a:endParaRPr lang="ko-KR" altLang="en-US" dirty="0"/>
            </a:p>
          </p:txBody>
        </p:sp>
      </p:grpSp>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sp>
        <p:nvSpPr>
          <p:cNvPr id="35" name="TextBox 34">
            <a:extLst>
              <a:ext uri="{FF2B5EF4-FFF2-40B4-BE49-F238E27FC236}">
                <a16:creationId xmlns:a16="http://schemas.microsoft.com/office/drawing/2014/main" id="{9BE3CB65-4AC3-480E-8714-917ACC96FE9D}"/>
              </a:ext>
            </a:extLst>
          </p:cNvPr>
          <p:cNvSpPr txBox="1"/>
          <p:nvPr/>
        </p:nvSpPr>
        <p:spPr>
          <a:xfrm>
            <a:off x="838750" y="2985516"/>
            <a:ext cx="3518366" cy="1446550"/>
          </a:xfrm>
          <a:prstGeom prst="rect">
            <a:avLst/>
          </a:prstGeom>
          <a:noFill/>
        </p:spPr>
        <p:txBody>
          <a:bodyPr wrap="square" rtlCol="0">
            <a:spAutoFit/>
          </a:bodyPr>
          <a:lstStyle/>
          <a:p>
            <a:r>
              <a:rPr lang="en-US" altLang="ko-KR" sz="1100" dirty="0"/>
              <a:t>-f</a:t>
            </a:r>
            <a:r>
              <a:rPr lang="ko-KR" altLang="en-US" sz="1100" dirty="0"/>
              <a:t> </a:t>
            </a:r>
            <a:r>
              <a:rPr lang="en-US" altLang="ko-KR" sz="1100" dirty="0"/>
              <a:t>: &lt;</a:t>
            </a:r>
            <a:r>
              <a:rPr lang="en-US" altLang="ko-KR" sz="1100" dirty="0" err="1"/>
              <a:t>dockerfile</a:t>
            </a:r>
            <a:r>
              <a:rPr lang="en-US" altLang="ko-KR" sz="1100" dirty="0"/>
              <a:t> name&gt;</a:t>
            </a:r>
          </a:p>
          <a:p>
            <a:endParaRPr lang="en-US" altLang="ko-KR" sz="1100" dirty="0"/>
          </a:p>
          <a:p>
            <a:r>
              <a:rPr lang="en-US" altLang="ko-KR" sz="1100" dirty="0"/>
              <a:t>-t : &lt;image name[:image tag number]&gt;</a:t>
            </a:r>
          </a:p>
          <a:p>
            <a:endParaRPr lang="en-US" altLang="ko-KR" sz="1100" dirty="0"/>
          </a:p>
          <a:p>
            <a:r>
              <a:rPr lang="en-US" altLang="ko-KR" sz="1100" dirty="0"/>
              <a:t>./ : </a:t>
            </a:r>
            <a:r>
              <a:rPr lang="en-US" altLang="ko-KR" sz="1100" dirty="0" err="1"/>
              <a:t>dockerfile</a:t>
            </a:r>
            <a:r>
              <a:rPr lang="en-US" altLang="ko-KR" sz="1100" dirty="0"/>
              <a:t> </a:t>
            </a:r>
            <a:r>
              <a:rPr lang="ko-KR" altLang="en-US" sz="1100" dirty="0"/>
              <a:t>의 위치</a:t>
            </a:r>
            <a:r>
              <a:rPr lang="en-US" altLang="ko-KR" sz="1100" dirty="0"/>
              <a:t>(</a:t>
            </a:r>
            <a:r>
              <a:rPr lang="ko-KR" altLang="en-US" sz="1100" dirty="0" err="1"/>
              <a:t>현재디렉토리</a:t>
            </a:r>
            <a:r>
              <a:rPr lang="en-US" altLang="ko-KR" sz="1100" dirty="0"/>
              <a:t>)</a:t>
            </a:r>
          </a:p>
          <a:p>
            <a:endParaRPr lang="en-US" altLang="ko-KR" sz="1100" dirty="0"/>
          </a:p>
          <a:p>
            <a:r>
              <a:rPr lang="en-US" altLang="ko-KR" sz="1100" dirty="0"/>
              <a:t>(*) </a:t>
            </a:r>
            <a:r>
              <a:rPr lang="en-US" altLang="ko-KR" sz="1100" dirty="0" err="1"/>
              <a:t>dockerfile</a:t>
            </a:r>
            <a:r>
              <a:rPr lang="en-US" altLang="ko-KR" sz="1100" dirty="0"/>
              <a:t> </a:t>
            </a:r>
            <a:r>
              <a:rPr lang="ko-KR" altLang="en-US" sz="1100" dirty="0"/>
              <a:t>이름이 </a:t>
            </a:r>
            <a:r>
              <a:rPr lang="en-US" altLang="ko-KR" sz="1100" dirty="0" err="1"/>
              <a:t>Dockerfile</a:t>
            </a:r>
            <a:r>
              <a:rPr lang="ko-KR" altLang="en-US" sz="1100" dirty="0"/>
              <a:t>이라면 파일 이름 지정 불필요</a:t>
            </a:r>
          </a:p>
        </p:txBody>
      </p:sp>
      <p:grpSp>
        <p:nvGrpSpPr>
          <p:cNvPr id="3" name="그룹 2">
            <a:extLst>
              <a:ext uri="{FF2B5EF4-FFF2-40B4-BE49-F238E27FC236}">
                <a16:creationId xmlns:a16="http://schemas.microsoft.com/office/drawing/2014/main" id="{993B12A6-E71E-4588-8593-FFEFDC9AA764}"/>
              </a:ext>
            </a:extLst>
          </p:cNvPr>
          <p:cNvGrpSpPr/>
          <p:nvPr/>
        </p:nvGrpSpPr>
        <p:grpSpPr>
          <a:xfrm>
            <a:off x="373917" y="1017600"/>
            <a:ext cx="3082274" cy="1921366"/>
            <a:chOff x="373917" y="1017600"/>
            <a:chExt cx="3082274" cy="1921366"/>
          </a:xfrm>
        </p:grpSpPr>
        <p:grpSp>
          <p:nvGrpSpPr>
            <p:cNvPr id="33" name="그룹 32">
              <a:extLst>
                <a:ext uri="{FF2B5EF4-FFF2-40B4-BE49-F238E27FC236}">
                  <a16:creationId xmlns:a16="http://schemas.microsoft.com/office/drawing/2014/main" id="{F50DCBDB-79DA-4638-8C9E-F3B93FCF368A}"/>
                </a:ext>
              </a:extLst>
            </p:cNvPr>
            <p:cNvGrpSpPr/>
            <p:nvPr/>
          </p:nvGrpSpPr>
          <p:grpSpPr>
            <a:xfrm>
              <a:off x="391533" y="1017600"/>
              <a:ext cx="3064658" cy="1921366"/>
              <a:chOff x="895350" y="1017600"/>
              <a:chExt cx="3064658" cy="1921366"/>
            </a:xfrm>
          </p:grpSpPr>
          <p:pic>
            <p:nvPicPr>
              <p:cNvPr id="29" name="그림 28">
                <a:extLst>
                  <a:ext uri="{FF2B5EF4-FFF2-40B4-BE49-F238E27FC236}">
                    <a16:creationId xmlns:a16="http://schemas.microsoft.com/office/drawing/2014/main" id="{A93B2311-50A1-45EE-818A-8B15062DD9BE}"/>
                  </a:ext>
                </a:extLst>
              </p:cNvPr>
              <p:cNvPicPr>
                <a:picLocks noChangeAspect="1"/>
              </p:cNvPicPr>
              <p:nvPr/>
            </p:nvPicPr>
            <p:blipFill>
              <a:blip r:embed="rId4"/>
              <a:stretch>
                <a:fillRect/>
              </a:stretch>
            </p:blipFill>
            <p:spPr>
              <a:xfrm>
                <a:off x="895350" y="1017600"/>
                <a:ext cx="3064658" cy="1921366"/>
              </a:xfrm>
              <a:prstGeom prst="rect">
                <a:avLst/>
              </a:prstGeom>
            </p:spPr>
          </p:pic>
          <p:sp>
            <p:nvSpPr>
              <p:cNvPr id="30" name="TextBox 29">
                <a:extLst>
                  <a:ext uri="{FF2B5EF4-FFF2-40B4-BE49-F238E27FC236}">
                    <a16:creationId xmlns:a16="http://schemas.microsoft.com/office/drawing/2014/main" id="{71C2E885-178F-46A1-98E8-37AFC7758257}"/>
                  </a:ext>
                </a:extLst>
              </p:cNvPr>
              <p:cNvSpPr txBox="1"/>
              <p:nvPr/>
            </p:nvSpPr>
            <p:spPr>
              <a:xfrm>
                <a:off x="1342567" y="2508392"/>
                <a:ext cx="1979676" cy="215444"/>
              </a:xfrm>
              <a:prstGeom prst="rect">
                <a:avLst/>
              </a:prstGeom>
              <a:noFill/>
            </p:spPr>
            <p:txBody>
              <a:bodyPr wrap="square" rtlCol="0">
                <a:spAutoFit/>
              </a:bodyPr>
              <a:lstStyle/>
              <a:p>
                <a:pPr algn="ctr"/>
                <a:r>
                  <a:rPr lang="en-US" altLang="ko-KR" sz="800" dirty="0"/>
                  <a:t>&lt;lab/day1/lab2/</a:t>
                </a:r>
                <a:r>
                  <a:rPr lang="en-US" altLang="ko-KR" sz="800" dirty="0" err="1"/>
                  <a:t>simple.dockerfile</a:t>
                </a:r>
                <a:r>
                  <a:rPr lang="en-US" altLang="ko-KR" sz="800" dirty="0"/>
                  <a:t>&gt;</a:t>
                </a:r>
                <a:endParaRPr lang="ko-KR" altLang="en-US" sz="800" dirty="0"/>
              </a:p>
            </p:txBody>
          </p:sp>
        </p:grpSp>
        <p:sp>
          <p:nvSpPr>
            <p:cNvPr id="37" name="타원 36">
              <a:extLst>
                <a:ext uri="{FF2B5EF4-FFF2-40B4-BE49-F238E27FC236}">
                  <a16:creationId xmlns:a16="http://schemas.microsoft.com/office/drawing/2014/main" id="{DE3D1740-AF31-4AC3-B051-438EA1B8CD71}"/>
                </a:ext>
              </a:extLst>
            </p:cNvPr>
            <p:cNvSpPr/>
            <p:nvPr/>
          </p:nvSpPr>
          <p:spPr>
            <a:xfrm>
              <a:off x="373917" y="1495800"/>
              <a:ext cx="413139" cy="2898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ln w="0"/>
                  <a:solidFill>
                    <a:schemeClr val="tx1"/>
                  </a:solidFill>
                  <a:effectLst>
                    <a:outerShdw blurRad="38100" dist="19050" dir="2700000" algn="tl" rotWithShape="0">
                      <a:schemeClr val="dk1">
                        <a:alpha val="40000"/>
                      </a:schemeClr>
                    </a:outerShdw>
                  </a:effectLst>
                </a:rPr>
                <a:t>1</a:t>
              </a:r>
              <a:endParaRPr lang="ko-KR" altLang="en-US" dirty="0"/>
            </a:p>
          </p:txBody>
        </p:sp>
      </p:grpSp>
      <p:sp>
        <p:nvSpPr>
          <p:cNvPr id="16" name="Google Shape;481;p40">
            <a:extLst>
              <a:ext uri="{FF2B5EF4-FFF2-40B4-BE49-F238E27FC236}">
                <a16:creationId xmlns:a16="http://schemas.microsoft.com/office/drawing/2014/main" id="{C9179B11-BB50-46E4-830F-F3280B578EDD}"/>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Docker </a:t>
            </a:r>
            <a:r>
              <a:rPr lang="ko-KR" altLang="en-US" sz="2000" b="1" dirty="0">
                <a:solidFill>
                  <a:srgbClr val="0070C0"/>
                </a:solidFill>
                <a:latin typeface="+mn-lt"/>
                <a:ea typeface="+mn-ea"/>
              </a:rPr>
              <a:t>빌드 </a:t>
            </a:r>
            <a:r>
              <a:rPr lang="en-US" altLang="ko-KR" sz="2000" b="1" dirty="0">
                <a:solidFill>
                  <a:srgbClr val="0070C0"/>
                </a:solidFill>
                <a:latin typeface="+mn-lt"/>
                <a:ea typeface="+mn-ea"/>
              </a:rPr>
              <a:t>overview</a:t>
            </a:r>
            <a:endParaRPr sz="2000" b="1" dirty="0">
              <a:solidFill>
                <a:srgbClr val="0070C0"/>
              </a:solidFill>
              <a:latin typeface="+mn-lt"/>
              <a:ea typeface="+mn-ea"/>
            </a:endParaRPr>
          </a:p>
        </p:txBody>
      </p:sp>
      <p:sp>
        <p:nvSpPr>
          <p:cNvPr id="17" name="Google Shape;315;p33">
            <a:extLst>
              <a:ext uri="{FF2B5EF4-FFF2-40B4-BE49-F238E27FC236}">
                <a16:creationId xmlns:a16="http://schemas.microsoft.com/office/drawing/2014/main" id="{5C0F0A0F-5566-4FAE-8AD1-A80D5F5CBA5B}"/>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
        <p:nvSpPr>
          <p:cNvPr id="20" name="Google Shape;507;p40">
            <a:extLst>
              <a:ext uri="{FF2B5EF4-FFF2-40B4-BE49-F238E27FC236}">
                <a16:creationId xmlns:a16="http://schemas.microsoft.com/office/drawing/2014/main" id="{92C1EB24-6027-42B9-808F-0F855FA28728}"/>
              </a:ext>
            </a:extLst>
          </p:cNvPr>
          <p:cNvSpPr txBox="1"/>
          <p:nvPr/>
        </p:nvSpPr>
        <p:spPr>
          <a:xfrm flipH="1">
            <a:off x="-1" y="4847299"/>
            <a:ext cx="3881536" cy="289800"/>
          </a:xfrm>
          <a:prstGeom prst="rect">
            <a:avLst/>
          </a:prstGeom>
          <a:noFill/>
          <a:ln>
            <a:noFill/>
          </a:ln>
        </p:spPr>
        <p:txBody>
          <a:bodyPr spcFirstLastPara="1" wrap="square" lIns="91425" tIns="91425" rIns="91425" bIns="91425" anchor="ctr" anchorCtr="0">
            <a:noAutofit/>
          </a:bodyPr>
          <a:lstStyle/>
          <a:p>
            <a:r>
              <a:rPr kumimoji="1" lang="en-US" altLang="en-US" sz="800" dirty="0"/>
              <a:t>(Alpine Linux</a:t>
            </a:r>
            <a:r>
              <a:rPr kumimoji="1" lang="ko-KR" altLang="en-US" sz="800" dirty="0"/>
              <a:t>가 필요한 이유</a:t>
            </a:r>
            <a:r>
              <a:rPr kumimoji="1" lang="en-US" altLang="ko-KR" sz="800" dirty="0"/>
              <a:t>) </a:t>
            </a:r>
            <a:r>
              <a:rPr kumimoji="1" lang="en-US" altLang="ko-KR" sz="800" dirty="0">
                <a:solidFill>
                  <a:srgbClr val="212739"/>
                </a:solidFill>
                <a:hlinkClick r:id="rId5">
                  <a:extLst>
                    <a:ext uri="{A12FA001-AC4F-418D-AE19-62706E023703}">
                      <ahyp:hlinkClr xmlns:ahyp="http://schemas.microsoft.com/office/drawing/2018/hyperlinkcolor" val="tx"/>
                    </a:ext>
                  </a:extLst>
                </a:hlinkClick>
              </a:rPr>
              <a:t>https://namu.wiki/w/Alpine%20Linux</a:t>
            </a:r>
            <a:r>
              <a:rPr lang="en-US" altLang="ko-KR" sz="800" dirty="0">
                <a:solidFill>
                  <a:srgbClr val="0070C0"/>
                </a:solidFill>
                <a:latin typeface="Nunito"/>
                <a:ea typeface="Nunito"/>
                <a:cs typeface="Nunito"/>
                <a:sym typeface="Nunito"/>
                <a:hlinkClick r:id="rId5">
                  <a:extLst>
                    <a:ext uri="{A12FA001-AC4F-418D-AE19-62706E023703}">
                      <ahyp:hlinkClr xmlns:ahyp="http://schemas.microsoft.com/office/drawing/2018/hyperlinkcolor" val="tx"/>
                    </a:ext>
                  </a:extLst>
                </a:hlinkClick>
              </a:rPr>
              <a:t>/</a:t>
            </a:r>
            <a:endParaRPr sz="800" dirty="0">
              <a:solidFill>
                <a:srgbClr val="0070C0"/>
              </a:solidFill>
              <a:latin typeface="Nunito"/>
              <a:ea typeface="Nunito"/>
              <a:cs typeface="Nunito"/>
              <a:sym typeface="Nunito"/>
            </a:endParaRPr>
          </a:p>
        </p:txBody>
      </p:sp>
    </p:spTree>
    <p:extLst>
      <p:ext uri="{BB962C8B-B14F-4D97-AF65-F5344CB8AC3E}">
        <p14:creationId xmlns:p14="http://schemas.microsoft.com/office/powerpoint/2010/main" val="2841230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500" fill="hold"/>
                                        <p:tgtEl>
                                          <p:spTgt spid="35"/>
                                        </p:tgtEl>
                                        <p:attrNameLst>
                                          <p:attrName>ppt_x</p:attrName>
                                        </p:attrNameLst>
                                      </p:cBhvr>
                                      <p:tavLst>
                                        <p:tav tm="0">
                                          <p:val>
                                            <p:strVal val="#ppt_x"/>
                                          </p:val>
                                        </p:tav>
                                        <p:tav tm="100000">
                                          <p:val>
                                            <p:strVal val="#ppt_x"/>
                                          </p:val>
                                        </p:tav>
                                      </p:tavLst>
                                    </p:anim>
                                    <p:anim calcmode="lin" valueType="num">
                                      <p:cBhvr additive="base">
                                        <p:cTn id="20"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pic>
        <p:nvPicPr>
          <p:cNvPr id="3" name="그림 2">
            <a:extLst>
              <a:ext uri="{FF2B5EF4-FFF2-40B4-BE49-F238E27FC236}">
                <a16:creationId xmlns:a16="http://schemas.microsoft.com/office/drawing/2014/main" id="{BC80A0ED-D236-4B89-9B0A-4D1192B35B23}"/>
              </a:ext>
            </a:extLst>
          </p:cNvPr>
          <p:cNvPicPr>
            <a:picLocks noChangeAspect="1"/>
          </p:cNvPicPr>
          <p:nvPr/>
        </p:nvPicPr>
        <p:blipFill>
          <a:blip r:embed="rId3"/>
          <a:stretch>
            <a:fillRect/>
          </a:stretch>
        </p:blipFill>
        <p:spPr>
          <a:xfrm>
            <a:off x="618686" y="1268809"/>
            <a:ext cx="7906628" cy="2605882"/>
          </a:xfrm>
          <a:prstGeom prst="rect">
            <a:avLst/>
          </a:prstGeom>
        </p:spPr>
      </p:pic>
      <p:sp>
        <p:nvSpPr>
          <p:cNvPr id="6" name="Google Shape;481;p40">
            <a:extLst>
              <a:ext uri="{FF2B5EF4-FFF2-40B4-BE49-F238E27FC236}">
                <a16:creationId xmlns:a16="http://schemas.microsoft.com/office/drawing/2014/main" id="{5EB5E121-64BB-4D0E-B158-78B49C96C978}"/>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Docker </a:t>
            </a:r>
            <a:r>
              <a:rPr lang="ko-KR" altLang="en-US" sz="2000" b="1" dirty="0">
                <a:solidFill>
                  <a:srgbClr val="0070C0"/>
                </a:solidFill>
                <a:latin typeface="+mn-lt"/>
                <a:ea typeface="+mn-ea"/>
              </a:rPr>
              <a:t>빌드 명령어</a:t>
            </a:r>
            <a:endParaRPr sz="2000" b="1" dirty="0">
              <a:solidFill>
                <a:srgbClr val="0070C0"/>
              </a:solidFill>
              <a:latin typeface="+mn-lt"/>
              <a:ea typeface="+mn-ea"/>
            </a:endParaRPr>
          </a:p>
        </p:txBody>
      </p:sp>
      <p:sp>
        <p:nvSpPr>
          <p:cNvPr id="9" name="Google Shape;315;p33">
            <a:extLst>
              <a:ext uri="{FF2B5EF4-FFF2-40B4-BE49-F238E27FC236}">
                <a16:creationId xmlns:a16="http://schemas.microsoft.com/office/drawing/2014/main" id="{397FE0E6-9E4C-447B-8B96-3B99DE002669}"/>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Tree>
    <p:extLst>
      <p:ext uri="{BB962C8B-B14F-4D97-AF65-F5344CB8AC3E}">
        <p14:creationId xmlns:p14="http://schemas.microsoft.com/office/powerpoint/2010/main" val="1182419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pic>
        <p:nvPicPr>
          <p:cNvPr id="4" name="그림 3">
            <a:extLst>
              <a:ext uri="{FF2B5EF4-FFF2-40B4-BE49-F238E27FC236}">
                <a16:creationId xmlns:a16="http://schemas.microsoft.com/office/drawing/2014/main" id="{7CBC3839-4F3F-458A-9C6F-F4944019B0FE}"/>
              </a:ext>
            </a:extLst>
          </p:cNvPr>
          <p:cNvPicPr>
            <a:picLocks noChangeAspect="1"/>
          </p:cNvPicPr>
          <p:nvPr/>
        </p:nvPicPr>
        <p:blipFill>
          <a:blip r:embed="rId3"/>
          <a:stretch>
            <a:fillRect/>
          </a:stretch>
        </p:blipFill>
        <p:spPr>
          <a:xfrm>
            <a:off x="1284731" y="1094673"/>
            <a:ext cx="6574537" cy="3721436"/>
          </a:xfrm>
          <a:prstGeom prst="rect">
            <a:avLst/>
          </a:prstGeom>
        </p:spPr>
      </p:pic>
      <p:sp>
        <p:nvSpPr>
          <p:cNvPr id="5" name="직사각형 4">
            <a:extLst>
              <a:ext uri="{FF2B5EF4-FFF2-40B4-BE49-F238E27FC236}">
                <a16:creationId xmlns:a16="http://schemas.microsoft.com/office/drawing/2014/main" id="{387A124D-3CEF-4745-AF9F-F59A1B2C9690}"/>
              </a:ext>
            </a:extLst>
          </p:cNvPr>
          <p:cNvSpPr/>
          <p:nvPr/>
        </p:nvSpPr>
        <p:spPr>
          <a:xfrm>
            <a:off x="2683764" y="2571750"/>
            <a:ext cx="4032504" cy="4000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직사각형 8">
            <a:extLst>
              <a:ext uri="{FF2B5EF4-FFF2-40B4-BE49-F238E27FC236}">
                <a16:creationId xmlns:a16="http://schemas.microsoft.com/office/drawing/2014/main" id="{C226A5C4-A087-47A0-98A4-5785267E285C}"/>
              </a:ext>
            </a:extLst>
          </p:cNvPr>
          <p:cNvSpPr/>
          <p:nvPr/>
        </p:nvSpPr>
        <p:spPr>
          <a:xfrm>
            <a:off x="1321260" y="1649954"/>
            <a:ext cx="1207056" cy="20170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Google Shape;481;p40">
            <a:extLst>
              <a:ext uri="{FF2B5EF4-FFF2-40B4-BE49-F238E27FC236}">
                <a16:creationId xmlns:a16="http://schemas.microsoft.com/office/drawing/2014/main" id="{46EABCD7-B945-447D-9DA9-58FA5A92E4C6}"/>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Docker </a:t>
            </a:r>
            <a:r>
              <a:rPr lang="en-US" altLang="ko-KR" sz="2000" b="1" dirty="0">
                <a:solidFill>
                  <a:srgbClr val="0070C0"/>
                </a:solidFill>
                <a:latin typeface="+mn-lt"/>
                <a:ea typeface="+mn-ea"/>
              </a:rPr>
              <a:t>Image </a:t>
            </a:r>
            <a:r>
              <a:rPr lang="ko-KR" altLang="en-US" sz="2000" b="1" dirty="0">
                <a:solidFill>
                  <a:srgbClr val="0070C0"/>
                </a:solidFill>
                <a:latin typeface="+mn-lt"/>
                <a:ea typeface="+mn-ea"/>
              </a:rPr>
              <a:t>확인</a:t>
            </a:r>
            <a:endParaRPr sz="2000" b="1" dirty="0">
              <a:solidFill>
                <a:srgbClr val="0070C0"/>
              </a:solidFill>
              <a:latin typeface="+mn-lt"/>
              <a:ea typeface="+mn-ea"/>
            </a:endParaRPr>
          </a:p>
        </p:txBody>
      </p:sp>
      <p:sp>
        <p:nvSpPr>
          <p:cNvPr id="11" name="Google Shape;315;p33">
            <a:extLst>
              <a:ext uri="{FF2B5EF4-FFF2-40B4-BE49-F238E27FC236}">
                <a16:creationId xmlns:a16="http://schemas.microsoft.com/office/drawing/2014/main" id="{4B0C79CA-BEFB-46D8-8427-52F9D67C9414}"/>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Tree>
    <p:extLst>
      <p:ext uri="{BB962C8B-B14F-4D97-AF65-F5344CB8AC3E}">
        <p14:creationId xmlns:p14="http://schemas.microsoft.com/office/powerpoint/2010/main" val="2449301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pic>
        <p:nvPicPr>
          <p:cNvPr id="7" name="그림 6">
            <a:extLst>
              <a:ext uri="{FF2B5EF4-FFF2-40B4-BE49-F238E27FC236}">
                <a16:creationId xmlns:a16="http://schemas.microsoft.com/office/drawing/2014/main" id="{2E695207-4EDF-499C-90C0-95FA527C3973}"/>
              </a:ext>
            </a:extLst>
          </p:cNvPr>
          <p:cNvPicPr>
            <a:picLocks noChangeAspect="1"/>
          </p:cNvPicPr>
          <p:nvPr/>
        </p:nvPicPr>
        <p:blipFill>
          <a:blip r:embed="rId3"/>
          <a:stretch>
            <a:fillRect/>
          </a:stretch>
        </p:blipFill>
        <p:spPr>
          <a:xfrm>
            <a:off x="1303020" y="1017600"/>
            <a:ext cx="6537960" cy="3767110"/>
          </a:xfrm>
          <a:prstGeom prst="rect">
            <a:avLst/>
          </a:prstGeom>
        </p:spPr>
      </p:pic>
      <p:sp>
        <p:nvSpPr>
          <p:cNvPr id="6" name="Google Shape;481;p40">
            <a:extLst>
              <a:ext uri="{FF2B5EF4-FFF2-40B4-BE49-F238E27FC236}">
                <a16:creationId xmlns:a16="http://schemas.microsoft.com/office/drawing/2014/main" id="{BBCE496F-674F-4F15-BC5C-40C6806F4714}"/>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Docker </a:t>
            </a:r>
            <a:r>
              <a:rPr lang="ko-KR" altLang="en-US" sz="2000" b="1" dirty="0">
                <a:solidFill>
                  <a:srgbClr val="0070C0"/>
                </a:solidFill>
                <a:latin typeface="+mn-lt"/>
                <a:ea typeface="+mn-ea"/>
              </a:rPr>
              <a:t>컨테이너 실행</a:t>
            </a:r>
            <a:endParaRPr sz="2000" b="1" dirty="0">
              <a:solidFill>
                <a:srgbClr val="0070C0"/>
              </a:solidFill>
              <a:latin typeface="+mn-lt"/>
              <a:ea typeface="+mn-ea"/>
            </a:endParaRPr>
          </a:p>
        </p:txBody>
      </p:sp>
      <p:sp>
        <p:nvSpPr>
          <p:cNvPr id="9" name="Google Shape;315;p33">
            <a:extLst>
              <a:ext uri="{FF2B5EF4-FFF2-40B4-BE49-F238E27FC236}">
                <a16:creationId xmlns:a16="http://schemas.microsoft.com/office/drawing/2014/main" id="{CE279C35-C5F4-47E2-8419-C9E92554BAB7}"/>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Tree>
    <p:extLst>
      <p:ext uri="{BB962C8B-B14F-4D97-AF65-F5344CB8AC3E}">
        <p14:creationId xmlns:p14="http://schemas.microsoft.com/office/powerpoint/2010/main" val="870788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pic>
        <p:nvPicPr>
          <p:cNvPr id="3" name="그림 2">
            <a:extLst>
              <a:ext uri="{FF2B5EF4-FFF2-40B4-BE49-F238E27FC236}">
                <a16:creationId xmlns:a16="http://schemas.microsoft.com/office/drawing/2014/main" id="{EA64A761-BDFD-4415-870B-BE9B61486FE3}"/>
              </a:ext>
            </a:extLst>
          </p:cNvPr>
          <p:cNvPicPr>
            <a:picLocks noChangeAspect="1"/>
          </p:cNvPicPr>
          <p:nvPr/>
        </p:nvPicPr>
        <p:blipFill>
          <a:blip r:embed="rId3"/>
          <a:stretch>
            <a:fillRect/>
          </a:stretch>
        </p:blipFill>
        <p:spPr>
          <a:xfrm>
            <a:off x="0" y="1357884"/>
            <a:ext cx="3888576" cy="2692091"/>
          </a:xfrm>
          <a:prstGeom prst="rect">
            <a:avLst/>
          </a:prstGeom>
        </p:spPr>
      </p:pic>
      <p:sp>
        <p:nvSpPr>
          <p:cNvPr id="507" name="Google Shape;507;p40"/>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dirty="0">
              <a:solidFill>
                <a:schemeClr val="dk1"/>
              </a:solidFill>
              <a:latin typeface="Nunito"/>
              <a:ea typeface="Nunito"/>
              <a:cs typeface="Nunito"/>
              <a:sym typeface="Nunito"/>
            </a:endParaRPr>
          </a:p>
        </p:txBody>
      </p:sp>
      <p:grpSp>
        <p:nvGrpSpPr>
          <p:cNvPr id="6" name="그룹 5">
            <a:extLst>
              <a:ext uri="{FF2B5EF4-FFF2-40B4-BE49-F238E27FC236}">
                <a16:creationId xmlns:a16="http://schemas.microsoft.com/office/drawing/2014/main" id="{DBAF16F8-BBE2-47A0-93B8-DC70F4864D2E}"/>
              </a:ext>
            </a:extLst>
          </p:cNvPr>
          <p:cNvGrpSpPr/>
          <p:nvPr/>
        </p:nvGrpSpPr>
        <p:grpSpPr>
          <a:xfrm>
            <a:off x="3446754" y="1182829"/>
            <a:ext cx="5508651" cy="3118104"/>
            <a:chOff x="3446754" y="1182829"/>
            <a:chExt cx="5508651" cy="3118104"/>
          </a:xfrm>
        </p:grpSpPr>
        <p:pic>
          <p:nvPicPr>
            <p:cNvPr id="5" name="그림 4">
              <a:extLst>
                <a:ext uri="{FF2B5EF4-FFF2-40B4-BE49-F238E27FC236}">
                  <a16:creationId xmlns:a16="http://schemas.microsoft.com/office/drawing/2014/main" id="{059D142C-12BF-4164-94F0-FFE1194343D3}"/>
                </a:ext>
              </a:extLst>
            </p:cNvPr>
            <p:cNvPicPr>
              <a:picLocks noChangeAspect="1"/>
            </p:cNvPicPr>
            <p:nvPr/>
          </p:nvPicPr>
          <p:blipFill>
            <a:blip r:embed="rId4"/>
            <a:stretch>
              <a:fillRect/>
            </a:stretch>
          </p:blipFill>
          <p:spPr>
            <a:xfrm>
              <a:off x="3446755" y="1182829"/>
              <a:ext cx="5508650" cy="3118104"/>
            </a:xfrm>
            <a:prstGeom prst="rect">
              <a:avLst/>
            </a:prstGeom>
          </p:spPr>
        </p:pic>
        <p:sp>
          <p:nvSpPr>
            <p:cNvPr id="10" name="직사각형 9">
              <a:extLst>
                <a:ext uri="{FF2B5EF4-FFF2-40B4-BE49-F238E27FC236}">
                  <a16:creationId xmlns:a16="http://schemas.microsoft.com/office/drawing/2014/main" id="{278DFF02-9462-422A-818E-C5FFBED87A99}"/>
                </a:ext>
              </a:extLst>
            </p:cNvPr>
            <p:cNvSpPr/>
            <p:nvPr/>
          </p:nvSpPr>
          <p:spPr>
            <a:xfrm>
              <a:off x="3446754" y="1404814"/>
              <a:ext cx="1047521" cy="20170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직사각형 10">
              <a:extLst>
                <a:ext uri="{FF2B5EF4-FFF2-40B4-BE49-F238E27FC236}">
                  <a16:creationId xmlns:a16="http://schemas.microsoft.com/office/drawing/2014/main" id="{43D24733-B971-4317-BD72-C9CE3390FDB8}"/>
                </a:ext>
              </a:extLst>
            </p:cNvPr>
            <p:cNvSpPr/>
            <p:nvPr/>
          </p:nvSpPr>
          <p:spPr>
            <a:xfrm>
              <a:off x="4696434" y="1606520"/>
              <a:ext cx="4122954" cy="29086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2" name="Google Shape;481;p40">
            <a:extLst>
              <a:ext uri="{FF2B5EF4-FFF2-40B4-BE49-F238E27FC236}">
                <a16:creationId xmlns:a16="http://schemas.microsoft.com/office/drawing/2014/main" id="{09634434-BC5F-40D4-8BFB-2E0F39C9E577}"/>
              </a:ext>
            </a:extLst>
          </p:cNvPr>
          <p:cNvSpPr txBox="1">
            <a:spLocks noGrp="1"/>
          </p:cNvSpPr>
          <p:nvPr>
            <p:ph type="title"/>
          </p:nvPr>
        </p:nvSpPr>
        <p:spPr>
          <a:xfrm>
            <a:off x="209643" y="539400"/>
            <a:ext cx="8742556" cy="289800"/>
          </a:xfrm>
          <a:prstGeom prst="rect">
            <a:avLst/>
          </a:prstGeom>
        </p:spPr>
        <p:txBody>
          <a:bodyPr spcFirstLastPara="1" wrap="square" lIns="91425" tIns="91425" rIns="91425" bIns="91425" anchor="ctr" anchorCtr="0">
            <a:noAutofit/>
          </a:bodyPr>
          <a:lstStyle/>
          <a:p>
            <a:pPr lvl="1"/>
            <a:r>
              <a:rPr lang="en-US" sz="2000" b="1" dirty="0">
                <a:solidFill>
                  <a:srgbClr val="0070C0"/>
                </a:solidFill>
                <a:latin typeface="+mn-lt"/>
                <a:ea typeface="+mn-ea"/>
              </a:rPr>
              <a:t>Docker </a:t>
            </a:r>
            <a:r>
              <a:rPr lang="ko-KR" altLang="en-US" sz="2000" b="1" dirty="0">
                <a:solidFill>
                  <a:srgbClr val="0070C0"/>
                </a:solidFill>
                <a:latin typeface="+mn-lt"/>
                <a:ea typeface="+mn-ea"/>
              </a:rPr>
              <a:t>컨테이너 실행 후 컨테이너 확인</a:t>
            </a:r>
            <a:endParaRPr sz="2000" b="1" dirty="0">
              <a:solidFill>
                <a:srgbClr val="0070C0"/>
              </a:solidFill>
              <a:latin typeface="+mn-lt"/>
              <a:ea typeface="+mn-ea"/>
            </a:endParaRPr>
          </a:p>
        </p:txBody>
      </p:sp>
      <p:sp>
        <p:nvSpPr>
          <p:cNvPr id="13" name="Google Shape;315;p33">
            <a:extLst>
              <a:ext uri="{FF2B5EF4-FFF2-40B4-BE49-F238E27FC236}">
                <a16:creationId xmlns:a16="http://schemas.microsoft.com/office/drawing/2014/main" id="{1825FE3D-CEB8-48F0-B1B0-22AE2EACAF15}"/>
              </a:ext>
            </a:extLst>
          </p:cNvPr>
          <p:cNvSpPr txBox="1"/>
          <p:nvPr/>
        </p:nvSpPr>
        <p:spPr>
          <a:xfrm>
            <a:off x="5958886" y="2579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ltLang="ko-KR" sz="1100" b="1" dirty="0">
                <a:solidFill>
                  <a:srgbClr val="0070C0"/>
                </a:solidFill>
                <a:latin typeface="Malgun Gothic" panose="020B0503020000020004" pitchFamily="34" charset="-127"/>
                <a:ea typeface="Malgun Gothic" panose="020B0503020000020004" pitchFamily="34" charset="-127"/>
                <a:cs typeface="Nunito"/>
                <a:sym typeface="Nunito"/>
              </a:rPr>
              <a:t>Docker</a:t>
            </a:r>
            <a:endParaRPr sz="1100" b="1" dirty="0">
              <a:solidFill>
                <a:srgbClr val="0070C0"/>
              </a:solidFill>
              <a:latin typeface="Malgun Gothic" panose="020B0503020000020004" pitchFamily="34" charset="-127"/>
              <a:ea typeface="Malgun Gothic" panose="020B0503020000020004" pitchFamily="34" charset="-127"/>
              <a:cs typeface="Nunito"/>
              <a:sym typeface="Nunito"/>
            </a:endParaRPr>
          </a:p>
        </p:txBody>
      </p:sp>
    </p:spTree>
    <p:extLst>
      <p:ext uri="{BB962C8B-B14F-4D97-AF65-F5344CB8AC3E}">
        <p14:creationId xmlns:p14="http://schemas.microsoft.com/office/powerpoint/2010/main" val="1684005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Korean Minimalist Style Pitch Deck by Slidesgo">
  <a:themeElements>
    <a:clrScheme name="Simple Light">
      <a:dk1>
        <a:srgbClr val="212739"/>
      </a:dk1>
      <a:lt1>
        <a:srgbClr val="ECEBF8"/>
      </a:lt1>
      <a:dk2>
        <a:srgbClr val="FFFFFF"/>
      </a:dk2>
      <a:lt2>
        <a:srgbClr val="FFFFFF"/>
      </a:lt2>
      <a:accent1>
        <a:srgbClr val="B9B3FF"/>
      </a:accent1>
      <a:accent2>
        <a:srgbClr val="FFFFFF"/>
      </a:accent2>
      <a:accent3>
        <a:srgbClr val="FFFFFF"/>
      </a:accent3>
      <a:accent4>
        <a:srgbClr val="FFFFFF"/>
      </a:accent4>
      <a:accent5>
        <a:srgbClr val="FFFFFF"/>
      </a:accent5>
      <a:accent6>
        <a:srgbClr val="FFFFFF"/>
      </a:accent6>
      <a:hlink>
        <a:srgbClr val="21273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5068</TotalTime>
  <Words>1326</Words>
  <Application>Microsoft Office PowerPoint</Application>
  <PresentationFormat>화면 슬라이드 쇼(16:9)</PresentationFormat>
  <Paragraphs>221</Paragraphs>
  <Slides>26</Slides>
  <Notes>26</Notes>
  <HiddenSlides>0</HiddenSlides>
  <MMClips>0</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26</vt:i4>
      </vt:variant>
    </vt:vector>
  </HeadingPairs>
  <TitlesOfParts>
    <vt:vector size="33" baseType="lpstr">
      <vt:lpstr>D2Coding</vt:lpstr>
      <vt:lpstr>Calibri</vt:lpstr>
      <vt:lpstr>Nunito</vt:lpstr>
      <vt:lpstr>Arial</vt:lpstr>
      <vt:lpstr>Malgun Gothic</vt:lpstr>
      <vt:lpstr>Open Sans</vt:lpstr>
      <vt:lpstr>Korean Minimalist Style Pitch Deck by Slidesgo</vt:lpstr>
      <vt:lpstr>Docker 환경 준비 #1</vt:lpstr>
      <vt:lpstr>Docker 환경 준비 #2</vt:lpstr>
      <vt:lpstr>Docker 환경 확인 #1</vt:lpstr>
      <vt:lpstr>Docker 환경 확인 #2</vt:lpstr>
      <vt:lpstr>Docker 빌드 overview</vt:lpstr>
      <vt:lpstr>Docker 빌드 명령어</vt:lpstr>
      <vt:lpstr>Docker Image 확인</vt:lpstr>
      <vt:lpstr>Docker 컨테이너 실행</vt:lpstr>
      <vt:lpstr>Docker 컨테이너 실행 후 컨테이너 확인</vt:lpstr>
      <vt:lpstr>Docker 컨테이너 실행</vt:lpstr>
      <vt:lpstr>컨테이너 run/stop/restart</vt:lpstr>
      <vt:lpstr>Port Expose</vt:lpstr>
      <vt:lpstr>Welcome 메시지 변경</vt:lpstr>
      <vt:lpstr>컨테이너 및 이미지 삭제</vt:lpstr>
      <vt:lpstr>볼륨 마운트</vt:lpstr>
      <vt:lpstr>Docker hub 회원 가입</vt:lpstr>
      <vt:lpstr>Repository 목록</vt:lpstr>
      <vt:lpstr>Repository 생성</vt:lpstr>
      <vt:lpstr>Repository 생성 완료</vt:lpstr>
      <vt:lpstr>이미지 빌드</vt:lpstr>
      <vt:lpstr>이미지 푸쉬</vt:lpstr>
      <vt:lpstr>Repository 확인</vt:lpstr>
      <vt:lpstr>테스트</vt:lpstr>
      <vt:lpstr>Dockerfile 분리</vt:lpstr>
      <vt:lpstr>Multi Stage Build Concept</vt:lpstr>
      <vt:lpstr>Build 용량 비교</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Docker  Kubernetes</dc:title>
  <cp:lastModifiedBy>changho choo</cp:lastModifiedBy>
  <cp:revision>115</cp:revision>
  <dcterms:modified xsi:type="dcterms:W3CDTF">2022-01-16T02:36:08Z</dcterms:modified>
</cp:coreProperties>
</file>